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media/image1.jpeg" ContentType="image/jpeg"/>
  <Override PartName="/ppt/notesSlides/notesSlide2.xml" ContentType="application/vnd.openxmlformats-officedocument.presentationml.notesSlide+xml"/>
  <Override PartName="/ppt/media/image2.jpeg" ContentType="image/jpeg"/>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lvl1pPr>
    <a:lvl2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lvl2pPr>
    <a:lvl3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lvl3pPr>
    <a:lvl4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lvl4pPr>
    <a:lvl5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lvl5pPr>
    <a:lvl6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lvl6pPr>
    <a:lvl7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lvl7pPr>
    <a:lvl8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lvl8pPr>
    <a:lvl9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file>

<file path=ppt/presProps.xml><?xml version="1.0" encoding="utf-8"?>
<p:presentation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Helvetica Neue Medium"/>
          <a:ea typeface="Helvetica Neue Medium"/>
          <a:cs typeface="Helvetica Neue Medium"/>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5E6"/>
          </a:solidFill>
        </a:fill>
      </a:tcStyle>
    </a:wholeTbl>
    <a:band2H>
      <a:tcTxStyle b="def" i="def"/>
      <a:tcStyle>
        <a:tcBdr/>
        <a:fill>
          <a:solidFill>
            <a:srgbClr val="E6EBF3"/>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Helvetica Neue Medium"/>
          <a:ea typeface="Helvetica Neue Medium"/>
          <a:cs typeface="Helvetica Neue Medium"/>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BE4CA"/>
          </a:solidFill>
        </a:fill>
      </a:tcStyle>
    </a:wholeTbl>
    <a:band2H>
      <a:tcTxStyle b="def" i="def"/>
      <a:tcStyle>
        <a:tcBdr/>
        <a:fill>
          <a:solidFill>
            <a:srgbClr val="E7F2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Helvetica Neue Medium"/>
          <a:ea typeface="Helvetica Neue Medium"/>
          <a:cs typeface="Helvetica Neue Medium"/>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CCBD6"/>
          </a:solidFill>
        </a:fill>
      </a:tcStyle>
    </a:wholeTbl>
    <a:band2H>
      <a:tcTxStyle b="def" i="def"/>
      <a:tcStyle>
        <a:tcBdr/>
        <a:fill>
          <a:solidFill>
            <a:srgbClr val="F6E7EC"/>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Helvetica Neue Medium"/>
          <a:ea typeface="Helvetica Neue Medium"/>
          <a:cs typeface="Helvetica Neue Medium"/>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Helvetica Neue Medium"/>
          <a:ea typeface="Helvetica Neue Medium"/>
          <a:cs typeface="Helvetica Neue Medium"/>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Helvetica Neue Medium"/>
          <a:ea typeface="Helvetica Neue Medium"/>
          <a:cs typeface="Helvetica Neue Medium"/>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wholeTbl>
    <a:band2H>
      <a:tcTxStyle b="def" i="def"/>
      <a:tcStyle>
        <a:tcBdr/>
        <a:fill>
          <a:solidFill>
            <a:srgbClr val="FFFFF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FFFF">
              <a:alpha val="20000"/>
            </a:srgbClr>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508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254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Comments="1"/>
</file>

<file path=ppt/_rels/presentation.xml.rels><?xml version="1.0" encoding="UTF-8"?>
<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s>

</file>

<file path=ppt/media/image1.jpeg>
</file>

<file path=ppt/media/image1.png>
</file>

<file path=ppt/media/image1.tif>
</file>

<file path=ppt/media/image10.png>
</file>

<file path=ppt/media/image11.png>
</file>

<file path=ppt/media/image12.png>
</file>

<file path=ppt/media/image13.png>
</file>

<file path=ppt/media/image14.png>
</file>

<file path=ppt/media/image2.jpeg>
</file>

<file path=ppt/media/image2.png>
</file>

<file path=ppt/media/image2.tif>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spTree>
      <p:nvGrpSpPr>
        <p:cNvPr id="1" name=""/>
        <p:cNvGrpSpPr/>
        <p:nvPr/>
      </p:nvGrpSpPr>
      <p:grpSpPr>
        <a:xfrm>
          <a:off x="0" y="0"/>
          <a:ext cx="0" cy="0"/>
          <a:chOff x="0" y="0"/>
          <a:chExt cx="0" cy="0"/>
        </a:xfrm>
      </p:grpSpPr>
      <p:sp>
        <p:nvSpPr>
          <p:cNvPr id="149" name="Shape 149"/>
          <p:cNvSpPr/>
          <p:nvPr>
            <p:ph type="sldImg"/>
          </p:nvPr>
        </p:nvSpPr>
        <p:spPr>
          <a:xfrm>
            <a:off x="1143000" y="685800"/>
            <a:ext cx="4572000" cy="3429000"/>
          </a:xfrm>
          <a:prstGeom prst="rect">
            <a:avLst/>
          </a:prstGeom>
        </p:spPr>
        <p:txBody>
          <a:bodyPr/>
          <a:lstStyle/>
          <a:p>
            <a:pPr/>
          </a:p>
        </p:txBody>
      </p:sp>
      <p:sp>
        <p:nvSpPr>
          <p:cNvPr id="150" name="Shape 150"/>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mn-lt"/>
        <a:ea typeface="+mn-ea"/>
        <a:cs typeface="+mn-cs"/>
        <a:sym typeface="Helvetica Neue"/>
      </a:defRPr>
    </a:lvl1pPr>
    <a:lvl2pPr indent="228600" defTabSz="457200" latinLnBrk="0">
      <a:lnSpc>
        <a:spcPct val="117999"/>
      </a:lnSpc>
      <a:defRPr sz="2200">
        <a:latin typeface="+mn-lt"/>
        <a:ea typeface="+mn-ea"/>
        <a:cs typeface="+mn-cs"/>
        <a:sym typeface="Helvetica Neue"/>
      </a:defRPr>
    </a:lvl2pPr>
    <a:lvl3pPr indent="457200" defTabSz="457200" latinLnBrk="0">
      <a:lnSpc>
        <a:spcPct val="117999"/>
      </a:lnSpc>
      <a:defRPr sz="2200">
        <a:latin typeface="+mn-lt"/>
        <a:ea typeface="+mn-ea"/>
        <a:cs typeface="+mn-cs"/>
        <a:sym typeface="Helvetica Neue"/>
      </a:defRPr>
    </a:lvl3pPr>
    <a:lvl4pPr indent="685800" defTabSz="457200" latinLnBrk="0">
      <a:lnSpc>
        <a:spcPct val="117999"/>
      </a:lnSpc>
      <a:defRPr sz="2200">
        <a:latin typeface="+mn-lt"/>
        <a:ea typeface="+mn-ea"/>
        <a:cs typeface="+mn-cs"/>
        <a:sym typeface="Helvetica Neue"/>
      </a:defRPr>
    </a:lvl4pPr>
    <a:lvl5pPr indent="914400" defTabSz="457200" latinLnBrk="0">
      <a:lnSpc>
        <a:spcPct val="117999"/>
      </a:lnSpc>
      <a:defRPr sz="2200">
        <a:latin typeface="+mn-lt"/>
        <a:ea typeface="+mn-ea"/>
        <a:cs typeface="+mn-cs"/>
        <a:sym typeface="Helvetica Neue"/>
      </a:defRPr>
    </a:lvl5pPr>
    <a:lvl6pPr indent="1143000" defTabSz="457200" latinLnBrk="0">
      <a:lnSpc>
        <a:spcPct val="117999"/>
      </a:lnSpc>
      <a:defRPr sz="2200">
        <a:latin typeface="+mn-lt"/>
        <a:ea typeface="+mn-ea"/>
        <a:cs typeface="+mn-cs"/>
        <a:sym typeface="Helvetica Neue"/>
      </a:defRPr>
    </a:lvl6pPr>
    <a:lvl7pPr indent="1371600" defTabSz="457200" latinLnBrk="0">
      <a:lnSpc>
        <a:spcPct val="117999"/>
      </a:lnSpc>
      <a:defRPr sz="2200">
        <a:latin typeface="+mn-lt"/>
        <a:ea typeface="+mn-ea"/>
        <a:cs typeface="+mn-cs"/>
        <a:sym typeface="Helvetica Neue"/>
      </a:defRPr>
    </a:lvl7pPr>
    <a:lvl8pPr indent="1600200" defTabSz="457200" latinLnBrk="0">
      <a:lnSpc>
        <a:spcPct val="117999"/>
      </a:lnSpc>
      <a:defRPr sz="2200">
        <a:latin typeface="+mn-lt"/>
        <a:ea typeface="+mn-ea"/>
        <a:cs typeface="+mn-cs"/>
        <a:sym typeface="Helvetica Neue"/>
      </a:defRPr>
    </a:lvl8pPr>
    <a:lvl9pPr indent="1828800" defTabSz="457200" latinLnBrk="0">
      <a:lnSpc>
        <a:spcPct val="117999"/>
      </a:lnSpc>
      <a:defRPr sz="2200">
        <a:latin typeface="+mn-lt"/>
        <a:ea typeface="+mn-ea"/>
        <a:cs typeface="+mn-cs"/>
        <a:sym typeface="Helvetica Neue"/>
      </a:defRPr>
    </a:lvl9pPr>
  </p:notesStyle>
</p:notesMaster>
</file>

<file path=ppt/notesSlides/_rels/notesSlide1.xml.rels><?xml version="1.0" encoding="UTF-8"?>
<Relationships xmlns="http://schemas.openxmlformats.org/package/2006/relationships"><Relationship Id="rId1" Type="http://schemas.openxmlformats.org/officeDocument/2006/relationships/slide" Target="../slides/slide2.xml"/><Relationship Id="rId2" Type="http://schemas.openxmlformats.org/officeDocument/2006/relationships/notesMaster" Target="../notesMasters/notesMaster1.xml"/></Relationships>

</file>

<file path=ppt/notesSlides/_rels/notesSlide10.xml.rels><?xml version="1.0" encoding="UTF-8"?>
<Relationships xmlns="http://schemas.openxmlformats.org/package/2006/relationships"><Relationship Id="rId1" Type="http://schemas.openxmlformats.org/officeDocument/2006/relationships/slide" Target="../slides/slide11.xml"/><Relationship Id="rId2" Type="http://schemas.openxmlformats.org/officeDocument/2006/relationships/notesMaster" Target="../notesMasters/notesMaster1.xml"/></Relationships>

</file>

<file path=ppt/notesSlides/_rels/notesSlide11.xml.rels><?xml version="1.0" encoding="UTF-8"?>
<Relationships xmlns="http://schemas.openxmlformats.org/package/2006/relationships"><Relationship Id="rId1" Type="http://schemas.openxmlformats.org/officeDocument/2006/relationships/slide" Target="../slides/slide12.xml"/><Relationship Id="rId2" Type="http://schemas.openxmlformats.org/officeDocument/2006/relationships/notesMaster" Target="../notesMasters/notesMaster1.xml"/></Relationships>

</file>

<file path=ppt/notesSlides/_rels/notesSlide12.xml.rels><?xml version="1.0" encoding="UTF-8"?>
<Relationships xmlns="http://schemas.openxmlformats.org/package/2006/relationships"><Relationship Id="rId1" Type="http://schemas.openxmlformats.org/officeDocument/2006/relationships/slide" Target="../slides/slide13.xml"/><Relationship Id="rId2" Type="http://schemas.openxmlformats.org/officeDocument/2006/relationships/notesMaster" Target="../notesMasters/notesMaster1.xml"/></Relationships>

</file>

<file path=ppt/notesSlides/_rels/notesSlide13.xml.rels><?xml version="1.0" encoding="UTF-8"?>
<Relationships xmlns="http://schemas.openxmlformats.org/package/2006/relationships"><Relationship Id="rId1" Type="http://schemas.openxmlformats.org/officeDocument/2006/relationships/slide" Target="../slides/slide14.xml"/><Relationship Id="rId2" Type="http://schemas.openxmlformats.org/officeDocument/2006/relationships/notesMaster" Target="../notesMasters/notesMaster1.xml"/></Relationships>

</file>

<file path=ppt/notesSlides/_rels/notesSlide14.xml.rels><?xml version="1.0" encoding="UTF-8"?>
<Relationships xmlns="http://schemas.openxmlformats.org/package/2006/relationships"><Relationship Id="rId1" Type="http://schemas.openxmlformats.org/officeDocument/2006/relationships/slide" Target="../slides/slide15.xml"/><Relationship Id="rId2" Type="http://schemas.openxmlformats.org/officeDocument/2006/relationships/notesMaster" Target="../notesMasters/notesMaster1.xml"/></Relationships>

</file>

<file path=ppt/notesSlides/_rels/notesSlide15.xml.rels><?xml version="1.0" encoding="UTF-8"?>
<Relationships xmlns="http://schemas.openxmlformats.org/package/2006/relationships"><Relationship Id="rId1" Type="http://schemas.openxmlformats.org/officeDocument/2006/relationships/slide" Target="../slides/slide16.xml"/><Relationship Id="rId2" Type="http://schemas.openxmlformats.org/officeDocument/2006/relationships/notesMaster" Target="../notesMasters/notesMaster1.xml"/></Relationships>

</file>

<file path=ppt/notesSlides/_rels/notesSlide16.xml.rels><?xml version="1.0" encoding="UTF-8"?>
<Relationships xmlns="http://schemas.openxmlformats.org/package/2006/relationships"><Relationship Id="rId1" Type="http://schemas.openxmlformats.org/officeDocument/2006/relationships/slide" Target="../slides/slide17.xml"/><Relationship Id="rId2" Type="http://schemas.openxmlformats.org/officeDocument/2006/relationships/notesMaster" Target="../notesMasters/notesMaster1.xml"/></Relationships>

</file>

<file path=ppt/notesSlides/_rels/notesSlide17.xml.rels><?xml version="1.0" encoding="UTF-8"?>
<Relationships xmlns="http://schemas.openxmlformats.org/package/2006/relationships"><Relationship Id="rId1" Type="http://schemas.openxmlformats.org/officeDocument/2006/relationships/slide" Target="../slides/slide18.xml"/><Relationship Id="rId2" Type="http://schemas.openxmlformats.org/officeDocument/2006/relationships/notesMaster" Target="../notesMasters/notesMaster1.xml"/><Relationship Id="rId3" Type="http://schemas.openxmlformats.org/officeDocument/2006/relationships/hyperlink" Target="http://ashleymadison.com" TargetMode="External"/></Relationships>

</file>

<file path=ppt/notesSlides/_rels/notesSlide2.xml.rels><?xml version="1.0" encoding="UTF-8"?>
<Relationships xmlns="http://schemas.openxmlformats.org/package/2006/relationships"><Relationship Id="rId1" Type="http://schemas.openxmlformats.org/officeDocument/2006/relationships/slide" Target="../slides/slide3.xml"/><Relationship Id="rId2" Type="http://schemas.openxmlformats.org/officeDocument/2006/relationships/notesMaster" Target="../notesMasters/notesMaster1.xml"/></Relationships>

</file>

<file path=ppt/notesSlides/_rels/notesSlide3.xml.rels><?xml version="1.0" encoding="UTF-8"?>
<Relationships xmlns="http://schemas.openxmlformats.org/package/2006/relationships"><Relationship Id="rId1" Type="http://schemas.openxmlformats.org/officeDocument/2006/relationships/slide" Target="../slides/slide4.xml"/><Relationship Id="rId2" Type="http://schemas.openxmlformats.org/officeDocument/2006/relationships/notesMaster" Target="../notesMasters/notesMaster1.xml"/></Relationships>

</file>

<file path=ppt/notesSlides/_rels/notesSlide4.xml.rels><?xml version="1.0" encoding="UTF-8"?>
<Relationships xmlns="http://schemas.openxmlformats.org/package/2006/relationships"><Relationship Id="rId1" Type="http://schemas.openxmlformats.org/officeDocument/2006/relationships/slide" Target="../slides/slide5.xml"/><Relationship Id="rId2" Type="http://schemas.openxmlformats.org/officeDocument/2006/relationships/notesMaster" Target="../notesMasters/notesMaster1.xml"/></Relationships>

</file>

<file path=ppt/notesSlides/_rels/notesSlide5.xml.rels><?xml version="1.0" encoding="UTF-8"?>
<Relationships xmlns="http://schemas.openxmlformats.org/package/2006/relationships"><Relationship Id="rId1" Type="http://schemas.openxmlformats.org/officeDocument/2006/relationships/slide" Target="../slides/slide6.xml"/><Relationship Id="rId2" Type="http://schemas.openxmlformats.org/officeDocument/2006/relationships/notesMaster" Target="../notesMasters/notesMaster1.xml"/></Relationships>

</file>

<file path=ppt/notesSlides/_rels/notesSlide6.xml.rels><?xml version="1.0" encoding="UTF-8"?>
<Relationships xmlns="http://schemas.openxmlformats.org/package/2006/relationships"><Relationship Id="rId1" Type="http://schemas.openxmlformats.org/officeDocument/2006/relationships/slide" Target="../slides/slide7.xml"/><Relationship Id="rId2" Type="http://schemas.openxmlformats.org/officeDocument/2006/relationships/notesMaster" Target="../notesMasters/notesMaster1.xml"/></Relationships>

</file>

<file path=ppt/notesSlides/_rels/notesSlide7.xml.rels><?xml version="1.0" encoding="UTF-8"?>
<Relationships xmlns="http://schemas.openxmlformats.org/package/2006/relationships"><Relationship Id="rId1" Type="http://schemas.openxmlformats.org/officeDocument/2006/relationships/slide" Target="../slides/slide8.xml"/><Relationship Id="rId2" Type="http://schemas.openxmlformats.org/officeDocument/2006/relationships/notesMaster" Target="../notesMasters/notesMaster1.xml"/></Relationships>

</file>

<file path=ppt/notesSlides/_rels/notesSlide8.xml.rels><?xml version="1.0" encoding="UTF-8"?>
<Relationships xmlns="http://schemas.openxmlformats.org/package/2006/relationships"><Relationship Id="rId1" Type="http://schemas.openxmlformats.org/officeDocument/2006/relationships/slide" Target="../slides/slide9.xml"/><Relationship Id="rId2" Type="http://schemas.openxmlformats.org/officeDocument/2006/relationships/notesMaster" Target="../notesMasters/notesMaster1.xml"/></Relationships>

</file>

<file path=ppt/notesSlides/_rels/notesSlide9.xml.rels><?xml version="1.0" encoding="UTF-8"?>
<Relationships xmlns="http://schemas.openxmlformats.org/package/2006/relationships"><Relationship Id="rId1" Type="http://schemas.openxmlformats.org/officeDocument/2006/relationships/slide" Target="../slides/slide10.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7" name="Shape 157"/>
          <p:cNvSpPr/>
          <p:nvPr>
            <p:ph type="sldImg"/>
          </p:nvPr>
        </p:nvSpPr>
        <p:spPr>
          <a:prstGeom prst="rect">
            <a:avLst/>
          </a:prstGeom>
        </p:spPr>
        <p:txBody>
          <a:bodyPr/>
          <a:lstStyle/>
          <a:p>
            <a:pPr/>
          </a:p>
        </p:txBody>
      </p:sp>
      <p:sp>
        <p:nvSpPr>
          <p:cNvPr id="158" name="Shape 158"/>
          <p:cNvSpPr/>
          <p:nvPr>
            <p:ph type="body" sz="quarter" idx="1"/>
          </p:nvPr>
        </p:nvSpPr>
        <p:spPr>
          <a:prstGeom prst="rect">
            <a:avLst/>
          </a:prstGeom>
        </p:spPr>
        <p:txBody>
          <a:bodyPr/>
          <a:lstStyle/>
          <a:p>
            <a:pPr/>
            <a:r>
              <a:t>Example of a poster at Gap Inc reminding developers about the dangers of logging user data.</a:t>
            </a: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8" name="Shape 218"/>
          <p:cNvSpPr/>
          <p:nvPr>
            <p:ph type="sldImg"/>
          </p:nvPr>
        </p:nvSpPr>
        <p:spPr>
          <a:prstGeom prst="rect">
            <a:avLst/>
          </a:prstGeom>
        </p:spPr>
        <p:txBody>
          <a:bodyPr/>
          <a:lstStyle/>
          <a:p>
            <a:pPr/>
          </a:p>
        </p:txBody>
      </p:sp>
      <p:sp>
        <p:nvSpPr>
          <p:cNvPr id="219" name="Shape 219"/>
          <p:cNvSpPr/>
          <p:nvPr>
            <p:ph type="body" sz="quarter" idx="1"/>
          </p:nvPr>
        </p:nvSpPr>
        <p:spPr>
          <a:prstGeom prst="rect">
            <a:avLst/>
          </a:prstGeom>
        </p:spPr>
        <p:txBody>
          <a:bodyPr/>
          <a:lstStyle/>
          <a:p>
            <a:pPr/>
            <a:r>
              <a:t>Use MFA, when it’s offered.  MFA = multi factor authentication.  Those factors include “Something you know” (like a password, PIN, knowledge-based authentication like “What was your high school mascot?  What street did you grow up on?  What was the first musical instrument you played?”)</a:t>
            </a:r>
          </a:p>
          <a:p>
            <a:pPr/>
          </a:p>
          <a:p>
            <a:pPr/>
            <a:r>
              <a:t>“Something you have”, like responding to an SMS code, mobile alert, a physical USB hardware key, a special bracelet or QR code.</a:t>
            </a:r>
          </a:p>
          <a:p>
            <a:pPr/>
          </a:p>
          <a:p>
            <a:pPr/>
            <a:r>
              <a:t>And more frequently now they are also including “Something you are”, like voice detection, facial recognition, fingerprint readers, eye scanners, etc.</a:t>
            </a: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3" name="Shape 223"/>
          <p:cNvSpPr/>
          <p:nvPr>
            <p:ph type="sldImg"/>
          </p:nvPr>
        </p:nvSpPr>
        <p:spPr>
          <a:prstGeom prst="rect">
            <a:avLst/>
          </a:prstGeom>
        </p:spPr>
        <p:txBody>
          <a:bodyPr/>
          <a:lstStyle/>
          <a:p>
            <a:pPr/>
          </a:p>
        </p:txBody>
      </p:sp>
      <p:sp>
        <p:nvSpPr>
          <p:cNvPr id="224" name="Shape 224"/>
          <p:cNvSpPr/>
          <p:nvPr>
            <p:ph type="body" sz="quarter" idx="1"/>
          </p:nvPr>
        </p:nvSpPr>
        <p:spPr>
          <a:prstGeom prst="rect">
            <a:avLst/>
          </a:prstGeom>
        </p:spPr>
        <p:txBody>
          <a:bodyPr/>
          <a:lstStyle/>
          <a:p>
            <a:pPr/>
            <a:r>
              <a:t>Our job as developers is to protect the data the users give us.  </a:t>
            </a:r>
          </a:p>
          <a:p>
            <a:pPr/>
          </a:p>
          <a:p>
            <a:pPr/>
            <a:r>
              <a:t>First we need to physically protect the data.   Data centers place their servers inside locked cages behind badge-key access doors.  Access to these centers is highly controlled and entry points are reinforced.</a:t>
            </a:r>
          </a:p>
          <a:p>
            <a:pPr/>
          </a:p>
          <a:p>
            <a:pPr/>
            <a:r>
              <a:t>Companies also restrict access to data internally, giving developers access to mock databases for development, storing API keys in virtual vaults, etc. and restrict access to their code repos and user logs to selected personnel.</a:t>
            </a:r>
          </a:p>
          <a:p>
            <a:pPr/>
          </a:p>
          <a:p>
            <a:pPr/>
            <a:r>
              <a:t>We also need to store data safely and securely.  For example… &lt;next slide&gt;</a:t>
            </a: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8" name="Shape 228"/>
          <p:cNvSpPr/>
          <p:nvPr>
            <p:ph type="sldImg"/>
          </p:nvPr>
        </p:nvSpPr>
        <p:spPr>
          <a:prstGeom prst="rect">
            <a:avLst/>
          </a:prstGeom>
        </p:spPr>
        <p:txBody>
          <a:bodyPr/>
          <a:lstStyle/>
          <a:p>
            <a:pPr/>
          </a:p>
        </p:txBody>
      </p:sp>
      <p:sp>
        <p:nvSpPr>
          <p:cNvPr id="229" name="Shape 229"/>
          <p:cNvSpPr/>
          <p:nvPr>
            <p:ph type="body" sz="quarter" idx="1"/>
          </p:nvPr>
        </p:nvSpPr>
        <p:spPr>
          <a:prstGeom prst="rect">
            <a:avLst/>
          </a:prstGeom>
        </p:spPr>
        <p:txBody>
          <a:bodyPr/>
          <a:lstStyle/>
          <a:p>
            <a:pPr/>
            <a:r>
              <a:t>Here is our super secure double secret database user table…</a:t>
            </a: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4" name="Shape 234"/>
          <p:cNvSpPr/>
          <p:nvPr>
            <p:ph type="sldImg"/>
          </p:nvPr>
        </p:nvSpPr>
        <p:spPr>
          <a:prstGeom prst="rect">
            <a:avLst/>
          </a:prstGeom>
        </p:spPr>
        <p:txBody>
          <a:bodyPr/>
          <a:lstStyle/>
          <a:p>
            <a:pPr/>
          </a:p>
        </p:txBody>
      </p:sp>
      <p:sp>
        <p:nvSpPr>
          <p:cNvPr id="235" name="Shape 235"/>
          <p:cNvSpPr/>
          <p:nvPr>
            <p:ph type="body" sz="quarter" idx="1"/>
          </p:nvPr>
        </p:nvSpPr>
        <p:spPr>
          <a:prstGeom prst="rect">
            <a:avLst/>
          </a:prstGeom>
        </p:spPr>
        <p:txBody>
          <a:bodyPr/>
          <a:lstStyle/>
          <a:p>
            <a:pPr/>
            <a:r>
              <a:t>Anything wrong with this picture?</a:t>
            </a:r>
          </a:p>
          <a:p>
            <a:pPr/>
          </a:p>
          <a:p>
            <a:pPr/>
            <a:r>
              <a:t>The users all have strong passwords.  They’re long, use mixed cases, contain symbols and numbers.  So what’s wrong here?</a:t>
            </a:r>
          </a:p>
          <a:p>
            <a:pPr/>
          </a:p>
          <a:p>
            <a:pPr/>
            <a:r>
              <a:t>The problem is… YOU CAN SEE THEM!!  But it might surprise you (or maybe it won’t)…</a:t>
            </a: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1" name="Shape 241"/>
          <p:cNvSpPr/>
          <p:nvPr>
            <p:ph type="sldImg"/>
          </p:nvPr>
        </p:nvSpPr>
        <p:spPr>
          <a:prstGeom prst="rect">
            <a:avLst/>
          </a:prstGeom>
        </p:spPr>
        <p:txBody>
          <a:bodyPr/>
          <a:lstStyle/>
          <a:p>
            <a:pPr/>
          </a:p>
        </p:txBody>
      </p:sp>
      <p:sp>
        <p:nvSpPr>
          <p:cNvPr id="242" name="Shape 242"/>
          <p:cNvSpPr/>
          <p:nvPr>
            <p:ph type="body" sz="quarter" idx="1"/>
          </p:nvPr>
        </p:nvSpPr>
        <p:spPr>
          <a:prstGeom prst="rect">
            <a:avLst/>
          </a:prstGeom>
        </p:spPr>
        <p:txBody>
          <a:bodyPr/>
          <a:lstStyle/>
          <a:p>
            <a:pPr/>
            <a:r>
              <a:t>This is exactly how Sony Pictures stored millions of passwords when they were hacked in 2009.</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9" name="Shape 249"/>
          <p:cNvSpPr/>
          <p:nvPr>
            <p:ph type="sldImg"/>
          </p:nvPr>
        </p:nvSpPr>
        <p:spPr>
          <a:prstGeom prst="rect">
            <a:avLst/>
          </a:prstGeom>
        </p:spPr>
        <p:txBody>
          <a:bodyPr/>
          <a:lstStyle/>
          <a:p>
            <a:pPr/>
          </a:p>
        </p:txBody>
      </p:sp>
      <p:sp>
        <p:nvSpPr>
          <p:cNvPr id="250" name="Shape 250"/>
          <p:cNvSpPr/>
          <p:nvPr>
            <p:ph type="body" sz="quarter" idx="1"/>
          </p:nvPr>
        </p:nvSpPr>
        <p:spPr>
          <a:prstGeom prst="rect">
            <a:avLst/>
          </a:prstGeom>
        </p:spPr>
        <p:txBody>
          <a:bodyPr/>
          <a:lstStyle/>
          <a:p>
            <a:pPr/>
            <a:r>
              <a:t>“The minute we store a user’s password, we’ve taken on the responsibility of securing their password.”</a:t>
            </a:r>
          </a:p>
          <a:p>
            <a:pPr/>
          </a:p>
          <a:p>
            <a:pPr/>
            <a:r>
              <a:t>Let’s talk about how we can do that.  &lt;Hashing demo:  https://github.com/mark-carlson/Password-Hashing-Demo&gt;</a:t>
            </a:r>
          </a:p>
          <a:p>
            <a:pPr/>
          </a:p>
          <a:p>
            <a:pPr/>
            <a:r>
              <a:t>(The demo shows how hashing algorithms have matured over time.  The final demo is bcrypt, which is the currently accepted best practice way to hash passwords.  You can demo salt rounds and how they work and how they future proof the library as hardware performance increases over time.)</a:t>
            </a: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3" name="Shape 253"/>
          <p:cNvSpPr/>
          <p:nvPr>
            <p:ph type="sldImg"/>
          </p:nvPr>
        </p:nvSpPr>
        <p:spPr>
          <a:prstGeom prst="rect">
            <a:avLst/>
          </a:prstGeom>
        </p:spPr>
        <p:txBody>
          <a:bodyPr/>
          <a:lstStyle/>
          <a:p>
            <a:pPr/>
          </a:p>
        </p:txBody>
      </p:sp>
      <p:sp>
        <p:nvSpPr>
          <p:cNvPr id="254" name="Shape 254"/>
          <p:cNvSpPr/>
          <p:nvPr>
            <p:ph type="body" sz="quarter" idx="1"/>
          </p:nvPr>
        </p:nvSpPr>
        <p:spPr>
          <a:prstGeom prst="rect">
            <a:avLst/>
          </a:prstGeom>
        </p:spPr>
        <p:txBody>
          <a:bodyPr/>
          <a:lstStyle/>
          <a:p>
            <a:pPr/>
            <a:r>
              <a:t>(The demo shows how hashing algorithms have matured over time.  The final demo is bcrypt, which is the currently accepted best practice way to hash passwords.  You can demo salt rounds and how they work and how they future proof the library as hardware performance increases over time.)</a:t>
            </a: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66" name="Shape 266"/>
          <p:cNvSpPr/>
          <p:nvPr>
            <p:ph type="sldImg"/>
          </p:nvPr>
        </p:nvSpPr>
        <p:spPr>
          <a:prstGeom prst="rect">
            <a:avLst/>
          </a:prstGeom>
        </p:spPr>
        <p:txBody>
          <a:bodyPr/>
          <a:lstStyle/>
          <a:p>
            <a:pPr/>
          </a:p>
        </p:txBody>
      </p:sp>
      <p:sp>
        <p:nvSpPr>
          <p:cNvPr id="267" name="Shape 267"/>
          <p:cNvSpPr/>
          <p:nvPr>
            <p:ph type="body" sz="quarter" idx="1"/>
          </p:nvPr>
        </p:nvSpPr>
        <p:spPr>
          <a:prstGeom prst="rect">
            <a:avLst/>
          </a:prstGeom>
        </p:spPr>
        <p:txBody>
          <a:bodyPr/>
          <a:lstStyle/>
          <a:p>
            <a:pPr/>
            <a:r>
              <a:t>How many of you have heard of this company?  Any account holders here?</a:t>
            </a:r>
          </a:p>
          <a:p>
            <a:pPr/>
          </a:p>
          <a:p>
            <a:pPr/>
            <a:r>
              <a:t>In August 2015, hackers released account information for 36 million </a:t>
            </a:r>
            <a:r>
              <a:rPr u="sng">
                <a:solidFill>
                  <a:srgbClr val="0000FF"/>
                </a:solidFill>
                <a:uFill>
                  <a:solidFill>
                    <a:srgbClr val="0000FF"/>
                  </a:solidFill>
                </a:uFill>
                <a:hlinkClick r:id="rId3" invalidUrl="" action="" tgtFrame="" tooltip="" history="1" highlightClick="0" endSnd="0"/>
              </a:rPr>
              <a:t>ashleymadison.com</a:t>
            </a:r>
            <a:r>
              <a:t> users.  Fortunately the company employed bcrypt to secure most of their user’s passwords.  But it wasn’t the release of the passwords that was so devastating.  It was the email addresses.  Families were torn apart, marriages were destroyed, and at least 2 suicides in Canada were tied to the release of this data.</a:t>
            </a:r>
          </a:p>
          <a:p>
            <a:pPr/>
          </a:p>
          <a:p>
            <a:pPr/>
            <a:r>
              <a:t>A security researcher attempted to crack the passwords and after several weeks was only able to crack 4000 of the bcrypt encrypted passwords, and only because they were weak to begin with. (see list)</a:t>
            </a:r>
          </a:p>
          <a:p>
            <a:pPr/>
          </a:p>
          <a:p>
            <a:pPr/>
            <a:r>
              <a:t>"Instead of cracking the slow bcrypt hashes directly, which is the hot topic at the moment, we took a more efficient approach and simply attacked the [MD5] tokens instead," the researchers wrote.</a:t>
            </a:r>
          </a:p>
          <a:p>
            <a:pPr/>
          </a:p>
          <a:p>
            <a:pPr/>
            <a:r>
              <a:t>At the time of the team's posting, more than 11.2 million passwords had been successfully hacked, or about one-third of the total cache.</a:t>
            </a:r>
          </a:p>
          <a:p>
            <a:pPr/>
          </a:p>
          <a:p>
            <a:pPr/>
            <a:r>
              <a:t>The moral of the story is… Use BCrypt for user authentication.   And don’t have an affair!</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3" name="Shape 163"/>
          <p:cNvSpPr/>
          <p:nvPr>
            <p:ph type="sldImg"/>
          </p:nvPr>
        </p:nvSpPr>
        <p:spPr>
          <a:prstGeom prst="rect">
            <a:avLst/>
          </a:prstGeom>
        </p:spPr>
        <p:txBody>
          <a:bodyPr/>
          <a:lstStyle/>
          <a:p>
            <a:pPr/>
          </a:p>
        </p:txBody>
      </p:sp>
      <p:sp>
        <p:nvSpPr>
          <p:cNvPr id="164" name="Shape 164"/>
          <p:cNvSpPr/>
          <p:nvPr>
            <p:ph type="body" sz="quarter" idx="1"/>
          </p:nvPr>
        </p:nvSpPr>
        <p:spPr>
          <a:prstGeom prst="rect">
            <a:avLst/>
          </a:prstGeom>
        </p:spPr>
        <p:txBody>
          <a:bodyPr/>
          <a:lstStyle/>
          <a:p>
            <a:pPr/>
            <a:r>
              <a:t>Another sign at Gap Inc.  Employees and contractors are required to complete an online course about data security once every year.</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5" name="Shape 175"/>
          <p:cNvSpPr/>
          <p:nvPr>
            <p:ph type="sldImg"/>
          </p:nvPr>
        </p:nvSpPr>
        <p:spPr>
          <a:prstGeom prst="rect">
            <a:avLst/>
          </a:prstGeom>
        </p:spPr>
        <p:txBody>
          <a:bodyPr/>
          <a:lstStyle/>
          <a:p>
            <a:pPr/>
          </a:p>
        </p:txBody>
      </p:sp>
      <p:sp>
        <p:nvSpPr>
          <p:cNvPr id="176" name="Shape 176"/>
          <p:cNvSpPr/>
          <p:nvPr>
            <p:ph type="body" sz="quarter" idx="1"/>
          </p:nvPr>
        </p:nvSpPr>
        <p:spPr>
          <a:prstGeom prst="rect">
            <a:avLst/>
          </a:prstGeom>
        </p:spPr>
        <p:txBody>
          <a:bodyPr/>
          <a:lstStyle/>
          <a:p>
            <a:pPr/>
            <a:r>
              <a:t>We’ve all seen the headlines.  Data breaches are big news and, sadly, too common.</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5" name="Shape 185"/>
          <p:cNvSpPr/>
          <p:nvPr>
            <p:ph type="sldImg"/>
          </p:nvPr>
        </p:nvSpPr>
        <p:spPr>
          <a:prstGeom prst="rect">
            <a:avLst/>
          </a:prstGeom>
        </p:spPr>
        <p:txBody>
          <a:bodyPr/>
          <a:lstStyle/>
          <a:p>
            <a:pPr/>
          </a:p>
        </p:txBody>
      </p:sp>
      <p:sp>
        <p:nvSpPr>
          <p:cNvPr id="186" name="Shape 186"/>
          <p:cNvSpPr/>
          <p:nvPr>
            <p:ph type="body" sz="quarter" idx="1"/>
          </p:nvPr>
        </p:nvSpPr>
        <p:spPr>
          <a:prstGeom prst="rect">
            <a:avLst/>
          </a:prstGeom>
        </p:spPr>
        <p:txBody>
          <a:bodyPr/>
          <a:lstStyle/>
          <a:p>
            <a:pPr/>
            <a:r>
              <a:t>Users need to take some responsibility to educate themselves on how to secure access to their accounts.  We’ll get to a few suggestions in a second.</a:t>
            </a:r>
          </a:p>
          <a:p>
            <a:pPr/>
          </a:p>
          <a:p>
            <a:pPr/>
            <a:r>
              <a:t>As developers, we can nudge users to make better decisions by:</a:t>
            </a:r>
            <a:br/>
          </a:p>
          <a:p>
            <a:pPr/>
            <a:r>
              <a:t>Enforcing a minimum pw length</a:t>
            </a:r>
          </a:p>
          <a:p>
            <a:pPr/>
            <a:r>
              <a:t>Displaying a “password strength” meter</a:t>
            </a:r>
          </a:p>
          <a:p>
            <a:pPr/>
            <a:r>
              <a:t>Display checkboxes that turn green as the user uses combinations of numbers, symbols, and mixed case characters.</a:t>
            </a:r>
          </a:p>
          <a:p>
            <a:pPr/>
          </a:p>
          <a:p>
            <a:pPr/>
            <a:r>
              <a:t>We use best practices on storing user data.  More on that in a minute</a:t>
            </a:r>
          </a:p>
          <a:p>
            <a:pPr/>
          </a:p>
          <a:p>
            <a:pPr/>
            <a:r>
              <a:t>And we need to quickly respond to vulnerabilities when they are discovered.  Contacting users and forcing password resets, for example.</a:t>
            </a: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0" name="Shape 190"/>
          <p:cNvSpPr/>
          <p:nvPr>
            <p:ph type="sldImg"/>
          </p:nvPr>
        </p:nvSpPr>
        <p:spPr>
          <a:prstGeom prst="rect">
            <a:avLst/>
          </a:prstGeom>
        </p:spPr>
        <p:txBody>
          <a:bodyPr/>
          <a:lstStyle/>
          <a:p>
            <a:pPr/>
          </a:p>
        </p:txBody>
      </p:sp>
      <p:sp>
        <p:nvSpPr>
          <p:cNvPr id="191" name="Shape 191"/>
          <p:cNvSpPr/>
          <p:nvPr>
            <p:ph type="body" sz="quarter" idx="1"/>
          </p:nvPr>
        </p:nvSpPr>
        <p:spPr>
          <a:prstGeom prst="rect">
            <a:avLst/>
          </a:prstGeom>
        </p:spPr>
        <p:txBody>
          <a:bodyPr/>
          <a:lstStyle/>
          <a:p>
            <a:pPr/>
            <a:r>
              <a:t>Here are some steps we as users can take to protect our accounts:</a:t>
            </a: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6" name="Shape 196"/>
          <p:cNvSpPr/>
          <p:nvPr>
            <p:ph type="sldImg"/>
          </p:nvPr>
        </p:nvSpPr>
        <p:spPr>
          <a:prstGeom prst="rect">
            <a:avLst/>
          </a:prstGeom>
        </p:spPr>
        <p:txBody>
          <a:bodyPr/>
          <a:lstStyle/>
          <a:p>
            <a:pPr/>
          </a:p>
        </p:txBody>
      </p:sp>
      <p:sp>
        <p:nvSpPr>
          <p:cNvPr id="197" name="Shape 197"/>
          <p:cNvSpPr/>
          <p:nvPr>
            <p:ph type="body" sz="quarter" idx="1"/>
          </p:nvPr>
        </p:nvSpPr>
        <p:spPr>
          <a:prstGeom prst="rect">
            <a:avLst/>
          </a:prstGeom>
        </p:spPr>
        <p:txBody>
          <a:bodyPr/>
          <a:lstStyle/>
          <a:p>
            <a:pPr/>
            <a:r>
              <a:t>Are you guilty of using common password?  Here’s a list of the top 20 most popular (and most easily hacked passwords).  Also some suggestions for creating strong passwords.</a:t>
            </a: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1" name="Shape 201"/>
          <p:cNvSpPr/>
          <p:nvPr>
            <p:ph type="sldImg"/>
          </p:nvPr>
        </p:nvSpPr>
        <p:spPr>
          <a:prstGeom prst="rect">
            <a:avLst/>
          </a:prstGeom>
        </p:spPr>
        <p:txBody>
          <a:bodyPr/>
          <a:lstStyle/>
          <a:p>
            <a:pPr/>
          </a:p>
        </p:txBody>
      </p:sp>
      <p:sp>
        <p:nvSpPr>
          <p:cNvPr id="202" name="Shape 202"/>
          <p:cNvSpPr/>
          <p:nvPr>
            <p:ph type="body" sz="quarter" idx="1"/>
          </p:nvPr>
        </p:nvSpPr>
        <p:spPr>
          <a:prstGeom prst="rect">
            <a:avLst/>
          </a:prstGeom>
        </p:spPr>
        <p:txBody>
          <a:bodyPr/>
          <a:lstStyle/>
          <a:p>
            <a:pPr/>
            <a:r>
              <a:t>Do not share your password.  And as developers, you should NEVER alert the user that their password is already in use by another user and then share the username of that user :)</a:t>
            </a: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6" name="Shape 206"/>
          <p:cNvSpPr/>
          <p:nvPr>
            <p:ph type="sldImg"/>
          </p:nvPr>
        </p:nvSpPr>
        <p:spPr>
          <a:prstGeom prst="rect">
            <a:avLst/>
          </a:prstGeom>
        </p:spPr>
        <p:txBody>
          <a:bodyPr/>
          <a:lstStyle/>
          <a:p>
            <a:pPr/>
          </a:p>
        </p:txBody>
      </p:sp>
      <p:sp>
        <p:nvSpPr>
          <p:cNvPr id="207" name="Shape 207"/>
          <p:cNvSpPr/>
          <p:nvPr>
            <p:ph type="body" sz="quarter" idx="1"/>
          </p:nvPr>
        </p:nvSpPr>
        <p:spPr>
          <a:prstGeom prst="rect">
            <a:avLst/>
          </a:prstGeom>
        </p:spPr>
        <p:txBody>
          <a:bodyPr/>
          <a:lstStyle/>
          <a:p>
            <a:pPr/>
            <a:r>
              <a:t>Again, bad things can happen when you share your password.  See anything wrong with this email?</a:t>
            </a:r>
          </a:p>
          <a:p>
            <a:pPr/>
          </a:p>
          <a:p>
            <a:pPr/>
            <a:r>
              <a:t>“Our server was hacked, but it’s all good.  I’ll just send a new password to everyone from the server that was hacked!”  </a:t>
            </a:r>
          </a:p>
          <a:p>
            <a:pPr/>
          </a:p>
          <a:p>
            <a:pPr/>
            <a:r>
              <a:t>And I love how they say they will change the password every few weeks and will forward it along.  *sigh*</a:t>
            </a: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2" name="Shape 212"/>
          <p:cNvSpPr/>
          <p:nvPr>
            <p:ph type="sldImg"/>
          </p:nvPr>
        </p:nvSpPr>
        <p:spPr>
          <a:prstGeom prst="rect">
            <a:avLst/>
          </a:prstGeom>
        </p:spPr>
        <p:txBody>
          <a:bodyPr/>
          <a:lstStyle/>
          <a:p>
            <a:pPr/>
          </a:p>
        </p:txBody>
      </p:sp>
      <p:sp>
        <p:nvSpPr>
          <p:cNvPr id="213" name="Shape 213"/>
          <p:cNvSpPr/>
          <p:nvPr>
            <p:ph type="body" sz="quarter" idx="1"/>
          </p:nvPr>
        </p:nvSpPr>
        <p:spPr>
          <a:prstGeom prst="rect">
            <a:avLst/>
          </a:prstGeom>
        </p:spPr>
        <p:txBody>
          <a:bodyPr/>
          <a:lstStyle/>
          <a:p>
            <a:pPr/>
            <a:r>
              <a:t>How many of you use a password manager?  You all should!  Most cost from $12 - $36/yr on a subscription now.  But they offer some nice features and protection.  With a password manager, you only need to remember 1 password and you easily maintain strong passwords on every site you visit.</a:t>
            </a:r>
          </a:p>
        </p:txBody>
      </p:sp>
    </p:spTree>
  </p:cSld>
  <p:clrMapOvr>
    <a:masterClrMapping/>
  </p:clrMapOvr>
</p:notes>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itle" showMasterSp="1" showMasterPhAnim="1">
  <p:cSld name="Title &amp; Subtitle">
    <p:spTree>
      <p:nvGrpSpPr>
        <p:cNvPr id="1" name=""/>
        <p:cNvGrpSpPr/>
        <p:nvPr/>
      </p:nvGrpSpPr>
      <p:grpSpPr>
        <a:xfrm>
          <a:off x="0" y="0"/>
          <a:ext cx="0" cy="0"/>
          <a:chOff x="0" y="0"/>
          <a:chExt cx="0" cy="0"/>
        </a:xfrm>
      </p:grpSpPr>
      <p:sp>
        <p:nvSpPr>
          <p:cNvPr id="11" name="Title Text"/>
          <p:cNvSpPr txBox="1"/>
          <p:nvPr>
            <p:ph type="title"/>
          </p:nvPr>
        </p:nvSpPr>
        <p:spPr>
          <a:xfrm>
            <a:off x="1270000" y="1638300"/>
            <a:ext cx="10464800" cy="3302000"/>
          </a:xfrm>
          <a:prstGeom prst="rect">
            <a:avLst/>
          </a:prstGeom>
        </p:spPr>
        <p:txBody>
          <a:bodyPr anchor="b"/>
          <a:lstStyle/>
          <a:p>
            <a:pPr/>
            <a:r>
              <a:t>Title Text</a:t>
            </a:r>
          </a:p>
        </p:txBody>
      </p:sp>
      <p:sp>
        <p:nvSpPr>
          <p:cNvPr id="12" name="Body Level One…"/>
          <p:cNvSpPr txBox="1"/>
          <p:nvPr>
            <p:ph type="body" sz="quarter" idx="1"/>
          </p:nvPr>
        </p:nvSpPr>
        <p:spPr>
          <a:xfrm>
            <a:off x="1270000" y="50292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1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Quote">
    <p:spTree>
      <p:nvGrpSpPr>
        <p:cNvPr id="1" name=""/>
        <p:cNvGrpSpPr/>
        <p:nvPr/>
      </p:nvGrpSpPr>
      <p:grpSpPr>
        <a:xfrm>
          <a:off x="0" y="0"/>
          <a:ext cx="0" cy="0"/>
          <a:chOff x="0" y="0"/>
          <a:chExt cx="0" cy="0"/>
        </a:xfrm>
      </p:grpSpPr>
      <p:sp>
        <p:nvSpPr>
          <p:cNvPr id="93" name="Body Level One…"/>
          <p:cNvSpPr txBox="1"/>
          <p:nvPr>
            <p:ph type="body" sz="quarter" idx="1"/>
          </p:nvPr>
        </p:nvSpPr>
        <p:spPr>
          <a:xfrm>
            <a:off x="1270000" y="6362700"/>
            <a:ext cx="10464800" cy="461366"/>
          </a:xfrm>
          <a:prstGeom prst="rect">
            <a:avLst/>
          </a:prstGeom>
        </p:spPr>
        <p:txBody>
          <a:bodyPr anchor="t"/>
          <a:lstStyle>
            <a:lvl1pPr marL="0" indent="0" algn="ctr">
              <a:spcBef>
                <a:spcPts val="0"/>
              </a:spcBef>
              <a:buSzTx/>
              <a:buNone/>
              <a:defRPr i="1" sz="2400"/>
            </a:lvl1pPr>
            <a:lvl2pPr marL="777875" indent="-333375" algn="ctr">
              <a:spcBef>
                <a:spcPts val="0"/>
              </a:spcBef>
              <a:defRPr i="1" sz="2400"/>
            </a:lvl2pPr>
            <a:lvl3pPr marL="1222375" indent="-333375" algn="ctr">
              <a:spcBef>
                <a:spcPts val="0"/>
              </a:spcBef>
              <a:defRPr i="1" sz="2400"/>
            </a:lvl3pPr>
            <a:lvl4pPr marL="1666875" indent="-333375" algn="ctr">
              <a:spcBef>
                <a:spcPts val="0"/>
              </a:spcBef>
              <a:defRPr i="1" sz="2400"/>
            </a:lvl4pPr>
            <a:lvl5pPr marL="2111375" indent="-333375" algn="ctr">
              <a:spcBef>
                <a:spcPts val="0"/>
              </a:spcBef>
              <a:defRPr i="1" sz="2400"/>
            </a:lvl5pPr>
          </a:lstStyle>
          <a:p>
            <a:pPr/>
            <a:r>
              <a:t>Body Level One</a:t>
            </a:r>
          </a:p>
          <a:p>
            <a:pPr lvl="1"/>
            <a:r>
              <a:t>Body Level Two</a:t>
            </a:r>
          </a:p>
          <a:p>
            <a:pPr lvl="2"/>
            <a:r>
              <a:t>Body Level Three</a:t>
            </a:r>
          </a:p>
          <a:p>
            <a:pPr lvl="3"/>
            <a:r>
              <a:t>Body Level Four</a:t>
            </a:r>
          </a:p>
          <a:p>
            <a:pPr lvl="4"/>
            <a:r>
              <a:t>Body Level Five</a:t>
            </a:r>
          </a:p>
        </p:txBody>
      </p:sp>
      <p:sp>
        <p:nvSpPr>
          <p:cNvPr id="94" name="“Type a quote here.”"/>
          <p:cNvSpPr txBox="1"/>
          <p:nvPr>
            <p:ph type="body" sz="quarter" idx="13"/>
          </p:nvPr>
        </p:nvSpPr>
        <p:spPr>
          <a:xfrm>
            <a:off x="1270000" y="4308599"/>
            <a:ext cx="10464800" cy="609777"/>
          </a:xfrm>
          <a:prstGeom prst="rect">
            <a:avLst/>
          </a:prstGeom>
        </p:spPr>
        <p:txBody>
          <a:bodyPr/>
          <a:lstStyle/>
          <a:p>
            <a:pPr marL="0" indent="0" algn="ctr" defTabSz="572516">
              <a:spcBef>
                <a:spcPts val="0"/>
              </a:spcBef>
              <a:buSzTx/>
              <a:buNone/>
              <a:defRPr sz="3332">
                <a:latin typeface="Helvetica Neue Medium"/>
                <a:ea typeface="Helvetica Neue Medium"/>
                <a:cs typeface="Helvetica Neue Medium"/>
                <a:sym typeface="Helvetica Neue Medium"/>
              </a:defRPr>
            </a:pPr>
          </a:p>
        </p:txBody>
      </p:sp>
      <p:sp>
        <p:nvSpPr>
          <p:cNvPr id="95"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p:spTree>
      <p:nvGrpSpPr>
        <p:cNvPr id="1" name=""/>
        <p:cNvGrpSpPr/>
        <p:nvPr/>
      </p:nvGrpSpPr>
      <p:grpSpPr>
        <a:xfrm>
          <a:off x="0" y="0"/>
          <a:ext cx="0" cy="0"/>
          <a:chOff x="0" y="0"/>
          <a:chExt cx="0" cy="0"/>
        </a:xfrm>
      </p:grpSpPr>
      <p:sp>
        <p:nvSpPr>
          <p:cNvPr id="102" name="Image"/>
          <p:cNvSpPr/>
          <p:nvPr>
            <p:ph type="pic" idx="13"/>
          </p:nvPr>
        </p:nvSpPr>
        <p:spPr>
          <a:xfrm>
            <a:off x="0" y="0"/>
            <a:ext cx="13004800" cy="9753600"/>
          </a:xfrm>
          <a:prstGeom prst="rect">
            <a:avLst/>
          </a:prstGeom>
        </p:spPr>
        <p:txBody>
          <a:bodyPr lIns="91439" tIns="45719" rIns="91439" bIns="45719" anchor="t">
            <a:noAutofit/>
          </a:bodyPr>
          <a:lstStyle/>
          <a:p>
            <a:pPr/>
          </a:p>
        </p:txBody>
      </p:sp>
      <p:sp>
        <p:nvSpPr>
          <p:cNvPr id="10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lank">
    <p:spTree>
      <p:nvGrpSpPr>
        <p:cNvPr id="1" name=""/>
        <p:cNvGrpSpPr/>
        <p:nvPr/>
      </p:nvGrpSpPr>
      <p:grpSpPr>
        <a:xfrm>
          <a:off x="0" y="0"/>
          <a:ext cx="0" cy="0"/>
          <a:chOff x="0" y="0"/>
          <a:chExt cx="0" cy="0"/>
        </a:xfrm>
      </p:grpSpPr>
      <p:sp>
        <p:nvSpPr>
          <p:cNvPr id="110"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bg>
      <p:bgPr>
        <a:solidFill>
          <a:srgbClr val="FFFFFF"/>
        </a:solidFill>
      </p:bgPr>
    </p:bg>
    <p:spTree>
      <p:nvGrpSpPr>
        <p:cNvPr id="1" name=""/>
        <p:cNvGrpSpPr/>
        <p:nvPr/>
      </p:nvGrpSpPr>
      <p:grpSpPr>
        <a:xfrm>
          <a:off x="0" y="0"/>
          <a:ext cx="0" cy="0"/>
          <a:chOff x="0" y="0"/>
          <a:chExt cx="0" cy="0"/>
        </a:xfrm>
      </p:grpSpPr>
      <p:sp>
        <p:nvSpPr>
          <p:cNvPr id="117" name="Flowchart: Process 5"/>
          <p:cNvSpPr/>
          <p:nvPr/>
        </p:nvSpPr>
        <p:spPr>
          <a:xfrm>
            <a:off x="-1" y="9129193"/>
            <a:ext cx="13021500" cy="651020"/>
          </a:xfrm>
          <a:prstGeom prst="rect">
            <a:avLst/>
          </a:prstGeom>
          <a:solidFill>
            <a:srgbClr val="1D1A36"/>
          </a:solidFill>
          <a:ln w="12700">
            <a:miter lim="400000"/>
          </a:ln>
        </p:spPr>
        <p:txBody>
          <a:bodyPr lIns="50800" tIns="50800" rIns="50800" bIns="50800" anchor="ctr"/>
          <a:lstStyle/>
          <a:p>
            <a:pPr defTabSz="1300480">
              <a:defRPr sz="1200">
                <a:solidFill>
                  <a:srgbClr val="FFFFFF"/>
                </a:solidFill>
                <a:latin typeface="Arial"/>
                <a:ea typeface="Arial"/>
                <a:cs typeface="Arial"/>
                <a:sym typeface="Arial"/>
              </a:defRPr>
            </a:pPr>
          </a:p>
        </p:txBody>
      </p:sp>
      <p:sp>
        <p:nvSpPr>
          <p:cNvPr id="118" name="Title Text"/>
          <p:cNvSpPr txBox="1"/>
          <p:nvPr>
            <p:ph type="title"/>
          </p:nvPr>
        </p:nvSpPr>
        <p:spPr>
          <a:xfrm>
            <a:off x="433491" y="-2"/>
            <a:ext cx="7780307" cy="929928"/>
          </a:xfrm>
          <a:prstGeom prst="rect">
            <a:avLst/>
          </a:prstGeom>
        </p:spPr>
        <p:txBody>
          <a:bodyPr lIns="65022" tIns="65022" rIns="65022" bIns="65022"/>
          <a:lstStyle>
            <a:lvl1pPr algn="l" defTabSz="1300480">
              <a:lnSpc>
                <a:spcPct val="90000"/>
              </a:lnSpc>
              <a:defRPr b="1" sz="2400">
                <a:solidFill>
                  <a:srgbClr val="000000"/>
                </a:solidFill>
                <a:latin typeface="Arial"/>
                <a:ea typeface="Arial"/>
                <a:cs typeface="Arial"/>
                <a:sym typeface="Arial"/>
              </a:defRPr>
            </a:lvl1pPr>
          </a:lstStyle>
          <a:p>
            <a:pPr/>
            <a:r>
              <a:t>Title Text</a:t>
            </a:r>
          </a:p>
        </p:txBody>
      </p:sp>
      <p:sp>
        <p:nvSpPr>
          <p:cNvPr id="119" name="TextBox 18"/>
          <p:cNvSpPr txBox="1"/>
          <p:nvPr/>
        </p:nvSpPr>
        <p:spPr>
          <a:xfrm>
            <a:off x="8885322" y="9301667"/>
            <a:ext cx="3964660" cy="216039"/>
          </a:xfrm>
          <a:prstGeom prst="rect">
            <a:avLst/>
          </a:prstGeom>
          <a:ln w="12700">
            <a:miter lim="400000"/>
          </a:ln>
          <a:extLst>
            <a:ext uri="{C572A759-6A51-4108-AA02-DFA0A04FC94B}">
              <ma14:wrappingTextBoxFlag xmlns:ma14="http://schemas.microsoft.com/office/mac/drawingml/2011/main" val="1"/>
            </a:ext>
          </a:extLst>
        </p:spPr>
        <p:txBody>
          <a:bodyPr lIns="65022" tIns="65022" rIns="65022" bIns="65022">
            <a:spAutoFit/>
          </a:bodyPr>
          <a:lstStyle>
            <a:lvl1pPr algn="r" defTabSz="1300480">
              <a:defRPr sz="700">
                <a:solidFill>
                  <a:srgbClr val="FFFFFF"/>
                </a:solidFill>
                <a:latin typeface="Arial"/>
                <a:ea typeface="Arial"/>
                <a:cs typeface="Arial"/>
                <a:sym typeface="Arial"/>
              </a:defRPr>
            </a:lvl1pPr>
          </a:lstStyle>
          <a:p>
            <a:pPr/>
            <a:r>
              <a:t>© 2016 | Coding Boot Camp - All Rights Reserved</a:t>
            </a:r>
          </a:p>
        </p:txBody>
      </p:sp>
      <p:sp>
        <p:nvSpPr>
          <p:cNvPr id="120" name="Straight Connector 6"/>
          <p:cNvSpPr/>
          <p:nvPr/>
        </p:nvSpPr>
        <p:spPr>
          <a:xfrm>
            <a:off x="-1" y="929925"/>
            <a:ext cx="13004802" cy="1"/>
          </a:xfrm>
          <a:prstGeom prst="line">
            <a:avLst/>
          </a:prstGeom>
          <a:ln w="3175">
            <a:solidFill>
              <a:srgbClr val="C83232"/>
            </a:solidFill>
            <a:miter/>
          </a:ln>
        </p:spPr>
        <p:txBody>
          <a:bodyPr lIns="45718" tIns="45718" rIns="45718" bIns="45718"/>
          <a:lstStyle/>
          <a:p>
            <a:pPr>
              <a:defRPr>
                <a:solidFill>
                  <a:srgbClr val="FFFFFF"/>
                </a:solidFill>
              </a:defRPr>
            </a:pPr>
          </a:p>
        </p:txBody>
      </p:sp>
      <p:sp>
        <p:nvSpPr>
          <p:cNvPr id="121" name="Slide Number"/>
          <p:cNvSpPr txBox="1"/>
          <p:nvPr>
            <p:ph type="sldNum" sz="quarter" idx="2"/>
          </p:nvPr>
        </p:nvSpPr>
        <p:spPr>
          <a:xfrm>
            <a:off x="9070801" y="8911619"/>
            <a:ext cx="249308" cy="257047"/>
          </a:xfrm>
          <a:prstGeom prst="rect">
            <a:avLst/>
          </a:prstGeom>
        </p:spPr>
        <p:txBody>
          <a:bodyPr lIns="65022" tIns="65022" rIns="65022" bIns="65022" anchor="ctr"/>
          <a:lstStyle>
            <a:lvl1pPr algn="r" defTabSz="1300480">
              <a:defRPr sz="800">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Slide">
    <p:bg>
      <p:bgPr>
        <a:solidFill>
          <a:srgbClr val="404040"/>
        </a:solidFill>
      </p:bgPr>
    </p:bg>
    <p:spTree>
      <p:nvGrpSpPr>
        <p:cNvPr id="1" name=""/>
        <p:cNvGrpSpPr/>
        <p:nvPr/>
      </p:nvGrpSpPr>
      <p:grpSpPr>
        <a:xfrm>
          <a:off x="0" y="0"/>
          <a:ext cx="0" cy="0"/>
          <a:chOff x="0" y="0"/>
          <a:chExt cx="0" cy="0"/>
        </a:xfrm>
      </p:grpSpPr>
      <p:sp>
        <p:nvSpPr>
          <p:cNvPr id="128" name="Rectangle 8"/>
          <p:cNvSpPr/>
          <p:nvPr/>
        </p:nvSpPr>
        <p:spPr>
          <a:xfrm>
            <a:off x="-1" y="20383"/>
            <a:ext cx="13004802" cy="9753601"/>
          </a:xfrm>
          <a:prstGeom prst="rect">
            <a:avLst/>
          </a:prstGeom>
          <a:solidFill>
            <a:srgbClr val="1D1A36"/>
          </a:solidFill>
          <a:ln w="12700">
            <a:solidFill>
              <a:srgbClr val="42719B"/>
            </a:solidFill>
            <a:miter/>
          </a:ln>
        </p:spPr>
        <p:txBody>
          <a:bodyPr lIns="50800" tIns="50800" rIns="50800" bIns="50800" anchor="ctr"/>
          <a:lstStyle/>
          <a:p>
            <a:pPr defTabSz="1300480">
              <a:defRPr>
                <a:solidFill>
                  <a:srgbClr val="FFFFFF"/>
                </a:solidFill>
                <a:latin typeface="Calibri"/>
                <a:ea typeface="Calibri"/>
                <a:cs typeface="Calibri"/>
                <a:sym typeface="Calibri"/>
              </a:defRPr>
            </a:pPr>
          </a:p>
        </p:txBody>
      </p:sp>
      <p:sp>
        <p:nvSpPr>
          <p:cNvPr id="129" name="Flowchart: Process 7"/>
          <p:cNvSpPr/>
          <p:nvPr/>
        </p:nvSpPr>
        <p:spPr>
          <a:xfrm>
            <a:off x="607135" y="5315715"/>
            <a:ext cx="9010999" cy="48768"/>
          </a:xfrm>
          <a:prstGeom prst="rect">
            <a:avLst/>
          </a:prstGeom>
          <a:solidFill>
            <a:srgbClr val="FFFFFF"/>
          </a:solidFill>
          <a:ln w="12700">
            <a:miter lim="400000"/>
          </a:ln>
        </p:spPr>
        <p:txBody>
          <a:bodyPr lIns="50800" tIns="50800" rIns="50800" bIns="50800" anchor="ctr"/>
          <a:lstStyle/>
          <a:p>
            <a:pPr defTabSz="1300480">
              <a:defRPr sz="1800">
                <a:solidFill>
                  <a:srgbClr val="FFFFFF"/>
                </a:solidFill>
                <a:latin typeface="Arial"/>
                <a:ea typeface="Arial"/>
                <a:cs typeface="Arial"/>
                <a:sym typeface="Arial"/>
              </a:defRPr>
            </a:pPr>
          </a:p>
        </p:txBody>
      </p:sp>
      <p:sp>
        <p:nvSpPr>
          <p:cNvPr id="130" name="Title 1"/>
          <p:cNvSpPr txBox="1"/>
          <p:nvPr/>
        </p:nvSpPr>
        <p:spPr>
          <a:xfrm>
            <a:off x="607134" y="5635412"/>
            <a:ext cx="5028279" cy="644823"/>
          </a:xfrm>
          <a:prstGeom prst="rect">
            <a:avLst/>
          </a:prstGeom>
          <a:ln w="12700">
            <a:miter lim="400000"/>
          </a:ln>
          <a:extLst>
            <a:ext uri="{C572A759-6A51-4108-AA02-DFA0A04FC94B}">
              <ma14:wrappingTextBoxFlag xmlns:ma14="http://schemas.microsoft.com/office/mac/drawingml/2011/main" val="1"/>
            </a:ext>
          </a:extLst>
        </p:spPr>
        <p:txBody>
          <a:bodyPr lIns="48767" tIns="48767" rIns="48767" bIns="48767" anchor="ctr">
            <a:normAutofit fontScale="100000" lnSpcReduction="0"/>
          </a:bodyPr>
          <a:lstStyle>
            <a:lvl1pPr algn="l" defTabSz="1300480">
              <a:defRPr b="1" sz="2600">
                <a:solidFill>
                  <a:srgbClr val="FFFFFF"/>
                </a:solidFill>
                <a:latin typeface="Arial"/>
                <a:ea typeface="Arial"/>
                <a:cs typeface="Arial"/>
                <a:sym typeface="Arial"/>
              </a:defRPr>
            </a:lvl1pPr>
          </a:lstStyle>
          <a:p>
            <a:pPr/>
            <a:r>
              <a:t>The Coding Bootcamp</a:t>
            </a:r>
          </a:p>
        </p:txBody>
      </p:sp>
      <p:sp>
        <p:nvSpPr>
          <p:cNvPr id="131" name="Title Text"/>
          <p:cNvSpPr txBox="1"/>
          <p:nvPr>
            <p:ph type="title"/>
          </p:nvPr>
        </p:nvSpPr>
        <p:spPr>
          <a:xfrm>
            <a:off x="555528" y="4200592"/>
            <a:ext cx="11704322" cy="1239980"/>
          </a:xfrm>
          <a:prstGeom prst="rect">
            <a:avLst/>
          </a:prstGeom>
        </p:spPr>
        <p:txBody>
          <a:bodyPr lIns="65022" tIns="65022" rIns="65022" bIns="65022"/>
          <a:lstStyle>
            <a:lvl1pPr algn="l" defTabSz="1300480">
              <a:lnSpc>
                <a:spcPct val="90000"/>
              </a:lnSpc>
              <a:defRPr b="1" sz="5800">
                <a:latin typeface="Arial"/>
                <a:ea typeface="Arial"/>
                <a:cs typeface="Arial"/>
                <a:sym typeface="Arial"/>
              </a:defRPr>
            </a:lvl1pPr>
          </a:lstStyle>
          <a:p>
            <a:pPr/>
            <a:r>
              <a:t>Title Text</a:t>
            </a:r>
          </a:p>
        </p:txBody>
      </p:sp>
      <p:sp>
        <p:nvSpPr>
          <p:cNvPr id="132" name="Slide Number"/>
          <p:cNvSpPr txBox="1"/>
          <p:nvPr>
            <p:ph type="sldNum" sz="quarter" idx="2"/>
          </p:nvPr>
        </p:nvSpPr>
        <p:spPr>
          <a:xfrm>
            <a:off x="8964239" y="8854469"/>
            <a:ext cx="355869" cy="371347"/>
          </a:xfrm>
          <a:prstGeom prst="rect">
            <a:avLst/>
          </a:prstGeom>
        </p:spPr>
        <p:txBody>
          <a:bodyPr lIns="65022" tIns="65022" rIns="65022" bIns="65022" anchor="ctr"/>
          <a:lstStyle>
            <a:lvl1pPr algn="r" defTabSz="1300480">
              <a:defRPr>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nd Content">
    <p:bg>
      <p:bgPr>
        <a:solidFill>
          <a:srgbClr val="FFFFFF"/>
        </a:solidFill>
      </p:bgPr>
    </p:bg>
    <p:spTree>
      <p:nvGrpSpPr>
        <p:cNvPr id="1" name=""/>
        <p:cNvGrpSpPr/>
        <p:nvPr/>
      </p:nvGrpSpPr>
      <p:grpSpPr>
        <a:xfrm>
          <a:off x="0" y="0"/>
          <a:ext cx="0" cy="0"/>
          <a:chOff x="0" y="0"/>
          <a:chExt cx="0" cy="0"/>
        </a:xfrm>
      </p:grpSpPr>
      <p:sp>
        <p:nvSpPr>
          <p:cNvPr id="139" name="Flowchart: Process 5"/>
          <p:cNvSpPr/>
          <p:nvPr/>
        </p:nvSpPr>
        <p:spPr>
          <a:xfrm>
            <a:off x="-1" y="9129193"/>
            <a:ext cx="13021500" cy="651020"/>
          </a:xfrm>
          <a:prstGeom prst="rect">
            <a:avLst/>
          </a:prstGeom>
          <a:solidFill>
            <a:srgbClr val="1D1A36"/>
          </a:solidFill>
          <a:ln w="12700">
            <a:miter lim="400000"/>
          </a:ln>
        </p:spPr>
        <p:txBody>
          <a:bodyPr lIns="50800" tIns="50800" rIns="50800" bIns="50800" anchor="ctr"/>
          <a:lstStyle/>
          <a:p>
            <a:pPr defTabSz="1300480">
              <a:defRPr sz="1200">
                <a:solidFill>
                  <a:srgbClr val="FFFFFF"/>
                </a:solidFill>
                <a:latin typeface="Arial"/>
                <a:ea typeface="Arial"/>
                <a:cs typeface="Arial"/>
                <a:sym typeface="Arial"/>
              </a:defRPr>
            </a:pPr>
          </a:p>
        </p:txBody>
      </p:sp>
      <p:sp>
        <p:nvSpPr>
          <p:cNvPr id="140" name="Title Text"/>
          <p:cNvSpPr txBox="1"/>
          <p:nvPr>
            <p:ph type="title"/>
          </p:nvPr>
        </p:nvSpPr>
        <p:spPr>
          <a:xfrm>
            <a:off x="433491" y="-2"/>
            <a:ext cx="7780307" cy="929928"/>
          </a:xfrm>
          <a:prstGeom prst="rect">
            <a:avLst/>
          </a:prstGeom>
        </p:spPr>
        <p:txBody>
          <a:bodyPr lIns="65022" tIns="65022" rIns="65022" bIns="65022"/>
          <a:lstStyle>
            <a:lvl1pPr algn="l" defTabSz="1300480">
              <a:lnSpc>
                <a:spcPct val="90000"/>
              </a:lnSpc>
              <a:defRPr b="1" sz="2400">
                <a:solidFill>
                  <a:srgbClr val="000000"/>
                </a:solidFill>
                <a:latin typeface="Arial"/>
                <a:ea typeface="Arial"/>
                <a:cs typeface="Arial"/>
                <a:sym typeface="Arial"/>
              </a:defRPr>
            </a:lvl1pPr>
          </a:lstStyle>
          <a:p>
            <a:pPr/>
            <a:r>
              <a:t>Title Text</a:t>
            </a:r>
          </a:p>
        </p:txBody>
      </p:sp>
      <p:sp>
        <p:nvSpPr>
          <p:cNvPr id="141" name="TextBox 18"/>
          <p:cNvSpPr txBox="1"/>
          <p:nvPr/>
        </p:nvSpPr>
        <p:spPr>
          <a:xfrm>
            <a:off x="8885322" y="9301667"/>
            <a:ext cx="3964660" cy="216039"/>
          </a:xfrm>
          <a:prstGeom prst="rect">
            <a:avLst/>
          </a:prstGeom>
          <a:ln w="12700">
            <a:miter lim="400000"/>
          </a:ln>
          <a:extLst>
            <a:ext uri="{C572A759-6A51-4108-AA02-DFA0A04FC94B}">
              <ma14:wrappingTextBoxFlag xmlns:ma14="http://schemas.microsoft.com/office/mac/drawingml/2011/main" val="1"/>
            </a:ext>
          </a:extLst>
        </p:spPr>
        <p:txBody>
          <a:bodyPr lIns="65022" tIns="65022" rIns="65022" bIns="65022">
            <a:spAutoFit/>
          </a:bodyPr>
          <a:lstStyle>
            <a:lvl1pPr algn="r" defTabSz="1300480">
              <a:defRPr sz="700">
                <a:solidFill>
                  <a:srgbClr val="FFFFFF"/>
                </a:solidFill>
                <a:latin typeface="Arial"/>
                <a:ea typeface="Arial"/>
                <a:cs typeface="Arial"/>
                <a:sym typeface="Arial"/>
              </a:defRPr>
            </a:lvl1pPr>
          </a:lstStyle>
          <a:p>
            <a:pPr/>
            <a:r>
              <a:t>© 2016 | Coding Boot Camp - All Rights Reserved</a:t>
            </a:r>
          </a:p>
        </p:txBody>
      </p:sp>
      <p:sp>
        <p:nvSpPr>
          <p:cNvPr id="142" name="Straight Connector 6"/>
          <p:cNvSpPr/>
          <p:nvPr/>
        </p:nvSpPr>
        <p:spPr>
          <a:xfrm>
            <a:off x="-1" y="929925"/>
            <a:ext cx="13004802" cy="1"/>
          </a:xfrm>
          <a:prstGeom prst="line">
            <a:avLst/>
          </a:prstGeom>
          <a:ln w="3175">
            <a:solidFill>
              <a:srgbClr val="C83232"/>
            </a:solidFill>
            <a:miter/>
          </a:ln>
        </p:spPr>
        <p:txBody>
          <a:bodyPr lIns="45718" tIns="45718" rIns="45718" bIns="45718"/>
          <a:lstStyle/>
          <a:p>
            <a:pPr>
              <a:defRPr>
                <a:solidFill>
                  <a:srgbClr val="FFFFFF"/>
                </a:solidFill>
              </a:defRPr>
            </a:pPr>
          </a:p>
        </p:txBody>
      </p:sp>
      <p:sp>
        <p:nvSpPr>
          <p:cNvPr id="143" name="Slide Number"/>
          <p:cNvSpPr txBox="1"/>
          <p:nvPr>
            <p:ph type="sldNum" sz="quarter" idx="2"/>
          </p:nvPr>
        </p:nvSpPr>
        <p:spPr>
          <a:xfrm>
            <a:off x="9070801" y="8911619"/>
            <a:ext cx="249308" cy="257047"/>
          </a:xfrm>
          <a:prstGeom prst="rect">
            <a:avLst/>
          </a:prstGeom>
        </p:spPr>
        <p:txBody>
          <a:bodyPr lIns="65022" tIns="65022" rIns="65022" bIns="65022" anchor="ctr"/>
          <a:lstStyle>
            <a:lvl1pPr algn="r" defTabSz="1300480">
              <a:defRPr sz="800">
                <a:solidFill>
                  <a:srgbClr val="888888"/>
                </a:solidFill>
                <a:latin typeface="Calibri"/>
                <a:ea typeface="Calibri"/>
                <a:cs typeface="Calibri"/>
                <a:sym typeface="Calibri"/>
              </a:defRPr>
            </a:lvl1p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Horizontal">
    <p:spTree>
      <p:nvGrpSpPr>
        <p:cNvPr id="1" name=""/>
        <p:cNvGrpSpPr/>
        <p:nvPr/>
      </p:nvGrpSpPr>
      <p:grpSpPr>
        <a:xfrm>
          <a:off x="0" y="0"/>
          <a:ext cx="0" cy="0"/>
          <a:chOff x="0" y="0"/>
          <a:chExt cx="0" cy="0"/>
        </a:xfrm>
      </p:grpSpPr>
      <p:sp>
        <p:nvSpPr>
          <p:cNvPr id="20" name="Image"/>
          <p:cNvSpPr/>
          <p:nvPr>
            <p:ph type="pic" idx="13"/>
          </p:nvPr>
        </p:nvSpPr>
        <p:spPr>
          <a:xfrm>
            <a:off x="1619250" y="673100"/>
            <a:ext cx="9758017" cy="5905500"/>
          </a:xfrm>
          <a:prstGeom prst="rect">
            <a:avLst/>
          </a:prstGeom>
        </p:spPr>
        <p:txBody>
          <a:bodyPr lIns="91439" tIns="45719" rIns="91439" bIns="45719" anchor="t">
            <a:noAutofit/>
          </a:bodyPr>
          <a:lstStyle/>
          <a:p>
            <a:pPr/>
          </a:p>
        </p:txBody>
      </p:sp>
      <p:sp>
        <p:nvSpPr>
          <p:cNvPr id="21" name="Title Text"/>
          <p:cNvSpPr txBox="1"/>
          <p:nvPr>
            <p:ph type="title"/>
          </p:nvPr>
        </p:nvSpPr>
        <p:spPr>
          <a:xfrm>
            <a:off x="1270000" y="6718300"/>
            <a:ext cx="10464800" cy="1422400"/>
          </a:xfrm>
          <a:prstGeom prst="rect">
            <a:avLst/>
          </a:prstGeom>
        </p:spPr>
        <p:txBody>
          <a:bodyPr/>
          <a:lstStyle/>
          <a:p>
            <a:pPr/>
            <a:r>
              <a:t>Title Text</a:t>
            </a:r>
          </a:p>
        </p:txBody>
      </p:sp>
      <p:sp>
        <p:nvSpPr>
          <p:cNvPr id="22" name="Body Level One…"/>
          <p:cNvSpPr txBox="1"/>
          <p:nvPr>
            <p:ph type="body" sz="quarter" idx="1"/>
          </p:nvPr>
        </p:nvSpPr>
        <p:spPr>
          <a:xfrm>
            <a:off x="1270000" y="8153400"/>
            <a:ext cx="10464800" cy="11303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23"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Center">
    <p:spTree>
      <p:nvGrpSpPr>
        <p:cNvPr id="1" name=""/>
        <p:cNvGrpSpPr/>
        <p:nvPr/>
      </p:nvGrpSpPr>
      <p:grpSpPr>
        <a:xfrm>
          <a:off x="0" y="0"/>
          <a:ext cx="0" cy="0"/>
          <a:chOff x="0" y="0"/>
          <a:chExt cx="0" cy="0"/>
        </a:xfrm>
      </p:grpSpPr>
      <p:sp>
        <p:nvSpPr>
          <p:cNvPr id="30" name="Title Text"/>
          <p:cNvSpPr txBox="1"/>
          <p:nvPr>
            <p:ph type="title"/>
          </p:nvPr>
        </p:nvSpPr>
        <p:spPr>
          <a:xfrm>
            <a:off x="1270000" y="3225800"/>
            <a:ext cx="10464800" cy="3302000"/>
          </a:xfrm>
          <a:prstGeom prst="rect">
            <a:avLst/>
          </a:prstGeom>
        </p:spPr>
        <p:txBody>
          <a:bodyPr/>
          <a:lstStyle/>
          <a:p>
            <a:pPr/>
            <a:r>
              <a:t>Title Text</a:t>
            </a:r>
          </a:p>
        </p:txBody>
      </p:sp>
      <p:sp>
        <p:nvSpPr>
          <p:cNvPr id="3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Vertical">
    <p:spTree>
      <p:nvGrpSpPr>
        <p:cNvPr id="1" name=""/>
        <p:cNvGrpSpPr/>
        <p:nvPr/>
      </p:nvGrpSpPr>
      <p:grpSpPr>
        <a:xfrm>
          <a:off x="0" y="0"/>
          <a:ext cx="0" cy="0"/>
          <a:chOff x="0" y="0"/>
          <a:chExt cx="0" cy="0"/>
        </a:xfrm>
      </p:grpSpPr>
      <p:sp>
        <p:nvSpPr>
          <p:cNvPr id="38" name="Image"/>
          <p:cNvSpPr/>
          <p:nvPr>
            <p:ph type="pic" sz="half" idx="13"/>
          </p:nvPr>
        </p:nvSpPr>
        <p:spPr>
          <a:xfrm>
            <a:off x="6718300" y="638918"/>
            <a:ext cx="5334002" cy="8216902"/>
          </a:xfrm>
          <a:prstGeom prst="rect">
            <a:avLst/>
          </a:prstGeom>
        </p:spPr>
        <p:txBody>
          <a:bodyPr lIns="91439" tIns="45719" rIns="91439" bIns="45719" anchor="t">
            <a:noAutofit/>
          </a:bodyPr>
          <a:lstStyle/>
          <a:p>
            <a:pPr/>
          </a:p>
        </p:txBody>
      </p:sp>
      <p:sp>
        <p:nvSpPr>
          <p:cNvPr id="39" name="Title Text"/>
          <p:cNvSpPr txBox="1"/>
          <p:nvPr>
            <p:ph type="title"/>
          </p:nvPr>
        </p:nvSpPr>
        <p:spPr>
          <a:xfrm>
            <a:off x="952500" y="635000"/>
            <a:ext cx="5334000" cy="3987800"/>
          </a:xfrm>
          <a:prstGeom prst="rect">
            <a:avLst/>
          </a:prstGeom>
        </p:spPr>
        <p:txBody>
          <a:bodyPr anchor="b"/>
          <a:lstStyle>
            <a:lvl1pPr>
              <a:defRPr sz="6000"/>
            </a:lvl1pPr>
          </a:lstStyle>
          <a:p>
            <a:pPr/>
            <a:r>
              <a:t>Title Text</a:t>
            </a:r>
          </a:p>
        </p:txBody>
      </p:sp>
      <p:sp>
        <p:nvSpPr>
          <p:cNvPr id="40" name="Body Level One…"/>
          <p:cNvSpPr txBox="1"/>
          <p:nvPr>
            <p:ph type="body" sz="quarter" idx="1"/>
          </p:nvPr>
        </p:nvSpPr>
        <p:spPr>
          <a:xfrm>
            <a:off x="952500" y="4724400"/>
            <a:ext cx="5334000" cy="4114800"/>
          </a:xfrm>
          <a:prstGeom prst="rect">
            <a:avLst/>
          </a:prstGeom>
        </p:spPr>
        <p:txBody>
          <a:bodyPr anchor="t"/>
          <a:lstStyle>
            <a:lvl1pPr marL="0" indent="0" algn="ctr">
              <a:spcBef>
                <a:spcPts val="0"/>
              </a:spcBef>
              <a:buSzTx/>
              <a:buNone/>
              <a:defRPr sz="3700"/>
            </a:lvl1pPr>
            <a:lvl2pPr marL="0" indent="0" algn="ctr">
              <a:spcBef>
                <a:spcPts val="0"/>
              </a:spcBef>
              <a:buSzTx/>
              <a:buNone/>
              <a:defRPr sz="3700"/>
            </a:lvl2pPr>
            <a:lvl3pPr marL="0" indent="0" algn="ctr">
              <a:spcBef>
                <a:spcPts val="0"/>
              </a:spcBef>
              <a:buSzTx/>
              <a:buNone/>
              <a:defRPr sz="3700"/>
            </a:lvl3pPr>
            <a:lvl4pPr marL="0" indent="0" algn="ctr">
              <a:spcBef>
                <a:spcPts val="0"/>
              </a:spcBef>
              <a:buSzTx/>
              <a:buNone/>
              <a:defRPr sz="3700"/>
            </a:lvl4pPr>
            <a:lvl5pPr marL="0" indent="0" algn="ctr">
              <a:spcBef>
                <a:spcPts val="0"/>
              </a:spcBef>
              <a:buSzTx/>
              <a:buNone/>
              <a:defRPr sz="3700"/>
            </a:lvl5pPr>
          </a:lstStyle>
          <a:p>
            <a:pPr/>
            <a:r>
              <a:t>Body Level One</a:t>
            </a:r>
          </a:p>
          <a:p>
            <a:pPr lvl="1"/>
            <a:r>
              <a:t>Body Level Two</a:t>
            </a:r>
          </a:p>
          <a:p>
            <a:pPr lvl="2"/>
            <a:r>
              <a:t>Body Level Three</a:t>
            </a:r>
          </a:p>
          <a:p>
            <a:pPr lvl="3"/>
            <a:r>
              <a:t>Body Level Four</a:t>
            </a:r>
          </a:p>
          <a:p>
            <a:pPr lvl="4"/>
            <a:r>
              <a:t>Body Level Five</a:t>
            </a:r>
          </a:p>
        </p:txBody>
      </p:sp>
      <p:sp>
        <p:nvSpPr>
          <p:cNvPr id="41"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 Top">
    <p:spTree>
      <p:nvGrpSpPr>
        <p:cNvPr id="1" name=""/>
        <p:cNvGrpSpPr/>
        <p:nvPr/>
      </p:nvGrpSpPr>
      <p:grpSpPr>
        <a:xfrm>
          <a:off x="0" y="0"/>
          <a:ext cx="0" cy="0"/>
          <a:chOff x="0" y="0"/>
          <a:chExt cx="0" cy="0"/>
        </a:xfrm>
      </p:grpSpPr>
      <p:sp>
        <p:nvSpPr>
          <p:cNvPr id="48" name="Title Text"/>
          <p:cNvSpPr txBox="1"/>
          <p:nvPr>
            <p:ph type="title"/>
          </p:nvPr>
        </p:nvSpPr>
        <p:spPr>
          <a:prstGeom prst="rect">
            <a:avLst/>
          </a:prstGeom>
        </p:spPr>
        <p:txBody>
          <a:bodyPr/>
          <a:lstStyle/>
          <a:p>
            <a:pPr/>
            <a:r>
              <a:t>Title Text</a:t>
            </a:r>
          </a:p>
        </p:txBody>
      </p:sp>
      <p:sp>
        <p:nvSpPr>
          <p:cNvPr id="49"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amp; Bullets">
    <p:spTree>
      <p:nvGrpSpPr>
        <p:cNvPr id="1" name=""/>
        <p:cNvGrpSpPr/>
        <p:nvPr/>
      </p:nvGrpSpPr>
      <p:grpSpPr>
        <a:xfrm>
          <a:off x="0" y="0"/>
          <a:ext cx="0" cy="0"/>
          <a:chOff x="0" y="0"/>
          <a:chExt cx="0" cy="0"/>
        </a:xfrm>
      </p:grpSpPr>
      <p:sp>
        <p:nvSpPr>
          <p:cNvPr id="56" name="Title Text"/>
          <p:cNvSpPr txBox="1"/>
          <p:nvPr>
            <p:ph type="title"/>
          </p:nvPr>
        </p:nvSpPr>
        <p:spPr>
          <a:prstGeom prst="rect">
            <a:avLst/>
          </a:prstGeom>
        </p:spPr>
        <p:txBody>
          <a:bodyPr/>
          <a:lstStyle/>
          <a:p>
            <a:pPr/>
            <a:r>
              <a:t>Title Text</a:t>
            </a:r>
          </a:p>
        </p:txBody>
      </p:sp>
      <p:sp>
        <p:nvSpPr>
          <p:cNvPr id="57" name="Body Level One…"/>
          <p:cNvSpPr txBox="1"/>
          <p:nvPr>
            <p:ph type="body" idx="1"/>
          </p:nvPr>
        </p:nvSpPr>
        <p:spPr>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5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Title, Bullets &amp; Photo">
    <p:spTree>
      <p:nvGrpSpPr>
        <p:cNvPr id="1" name=""/>
        <p:cNvGrpSpPr/>
        <p:nvPr/>
      </p:nvGrpSpPr>
      <p:grpSpPr>
        <a:xfrm>
          <a:off x="0" y="0"/>
          <a:ext cx="0" cy="0"/>
          <a:chOff x="0" y="0"/>
          <a:chExt cx="0" cy="0"/>
        </a:xfrm>
      </p:grpSpPr>
      <p:sp>
        <p:nvSpPr>
          <p:cNvPr id="65" name="Image"/>
          <p:cNvSpPr/>
          <p:nvPr>
            <p:ph type="pic" sz="half" idx="13"/>
          </p:nvPr>
        </p:nvSpPr>
        <p:spPr>
          <a:xfrm>
            <a:off x="6718300" y="2590800"/>
            <a:ext cx="5334000" cy="6286500"/>
          </a:xfrm>
          <a:prstGeom prst="rect">
            <a:avLst/>
          </a:prstGeom>
        </p:spPr>
        <p:txBody>
          <a:bodyPr lIns="91439" tIns="45719" rIns="91439" bIns="45719" anchor="t">
            <a:noAutofit/>
          </a:bodyPr>
          <a:lstStyle/>
          <a:p>
            <a:pPr/>
          </a:p>
        </p:txBody>
      </p:sp>
      <p:sp>
        <p:nvSpPr>
          <p:cNvPr id="66" name="Title Text"/>
          <p:cNvSpPr txBox="1"/>
          <p:nvPr>
            <p:ph type="title"/>
          </p:nvPr>
        </p:nvSpPr>
        <p:spPr>
          <a:prstGeom prst="rect">
            <a:avLst/>
          </a:prstGeom>
        </p:spPr>
        <p:txBody>
          <a:bodyPr/>
          <a:lstStyle/>
          <a:p>
            <a:pPr/>
            <a:r>
              <a:t>Title Text</a:t>
            </a:r>
          </a:p>
        </p:txBody>
      </p:sp>
      <p:sp>
        <p:nvSpPr>
          <p:cNvPr id="67" name="Body Level One…"/>
          <p:cNvSpPr txBox="1"/>
          <p:nvPr>
            <p:ph type="body" sz="half" idx="1"/>
          </p:nvPr>
        </p:nvSpPr>
        <p:spPr>
          <a:xfrm>
            <a:off x="952500" y="25908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pPr/>
            <a:r>
              <a:t>Body Level One</a:t>
            </a:r>
          </a:p>
          <a:p>
            <a:pPr lvl="1"/>
            <a:r>
              <a:t>Body Level Two</a:t>
            </a:r>
          </a:p>
          <a:p>
            <a:pPr lvl="2"/>
            <a:r>
              <a:t>Body Level Three</a:t>
            </a:r>
          </a:p>
          <a:p>
            <a:pPr lvl="3"/>
            <a:r>
              <a:t>Body Level Four</a:t>
            </a:r>
          </a:p>
          <a:p>
            <a:pPr lvl="4"/>
            <a:r>
              <a:t>Body Level Five</a:t>
            </a:r>
          </a:p>
        </p:txBody>
      </p:sp>
      <p:sp>
        <p:nvSpPr>
          <p:cNvPr id="68"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Bullets">
    <p:spTree>
      <p:nvGrpSpPr>
        <p:cNvPr id="1" name=""/>
        <p:cNvGrpSpPr/>
        <p:nvPr/>
      </p:nvGrpSpPr>
      <p:grpSpPr>
        <a:xfrm>
          <a:off x="0" y="0"/>
          <a:ext cx="0" cy="0"/>
          <a:chOff x="0" y="0"/>
          <a:chExt cx="0" cy="0"/>
        </a:xfrm>
      </p:grpSpPr>
      <p:sp>
        <p:nvSpPr>
          <p:cNvPr id="75" name="Body Level One…"/>
          <p:cNvSpPr txBox="1"/>
          <p:nvPr>
            <p:ph type="body" idx="1"/>
          </p:nvPr>
        </p:nvSpPr>
        <p:spPr>
          <a:xfrm>
            <a:off x="952500" y="1270000"/>
            <a:ext cx="11099800" cy="7213600"/>
          </a:xfrm>
          <a:prstGeom prst="rect">
            <a:avLst/>
          </a:prstGeom>
        </p:spPr>
        <p:txBody>
          <a:bodyPr/>
          <a:lstStyle/>
          <a:p>
            <a:pPr/>
            <a:r>
              <a:t>Body Level One</a:t>
            </a:r>
          </a:p>
          <a:p>
            <a:pPr lvl="1"/>
            <a:r>
              <a:t>Body Level Two</a:t>
            </a:r>
          </a:p>
          <a:p>
            <a:pPr lvl="2"/>
            <a:r>
              <a:t>Body Level Three</a:t>
            </a:r>
          </a:p>
          <a:p>
            <a:pPr lvl="3"/>
            <a:r>
              <a:t>Body Level Four</a:t>
            </a:r>
          </a:p>
          <a:p>
            <a:pPr lvl="4"/>
            <a:r>
              <a:t>Body Level Five</a:t>
            </a:r>
          </a:p>
        </p:txBody>
      </p:sp>
      <p:sp>
        <p:nvSpPr>
          <p:cNvPr id="7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type="tx" showMasterSp="1" showMasterPhAnim="1">
  <p:cSld name="Photo - 3 Up">
    <p:spTree>
      <p:nvGrpSpPr>
        <p:cNvPr id="1" name=""/>
        <p:cNvGrpSpPr/>
        <p:nvPr/>
      </p:nvGrpSpPr>
      <p:grpSpPr>
        <a:xfrm>
          <a:off x="0" y="0"/>
          <a:ext cx="0" cy="0"/>
          <a:chOff x="0" y="0"/>
          <a:chExt cx="0" cy="0"/>
        </a:xfrm>
      </p:grpSpPr>
      <p:sp>
        <p:nvSpPr>
          <p:cNvPr id="83" name="Image"/>
          <p:cNvSpPr/>
          <p:nvPr>
            <p:ph type="pic" sz="quarter" idx="13"/>
          </p:nvPr>
        </p:nvSpPr>
        <p:spPr>
          <a:xfrm>
            <a:off x="6731000" y="4965700"/>
            <a:ext cx="5334000" cy="3898900"/>
          </a:xfrm>
          <a:prstGeom prst="rect">
            <a:avLst/>
          </a:prstGeom>
        </p:spPr>
        <p:txBody>
          <a:bodyPr lIns="91439" tIns="45719" rIns="91439" bIns="45719" anchor="t">
            <a:noAutofit/>
          </a:bodyPr>
          <a:lstStyle/>
          <a:p>
            <a:pPr/>
          </a:p>
        </p:txBody>
      </p:sp>
      <p:sp>
        <p:nvSpPr>
          <p:cNvPr id="84" name="Image"/>
          <p:cNvSpPr/>
          <p:nvPr>
            <p:ph type="pic" sz="quarter" idx="14"/>
          </p:nvPr>
        </p:nvSpPr>
        <p:spPr>
          <a:xfrm>
            <a:off x="6731000" y="635000"/>
            <a:ext cx="5334000" cy="3898900"/>
          </a:xfrm>
          <a:prstGeom prst="rect">
            <a:avLst/>
          </a:prstGeom>
        </p:spPr>
        <p:txBody>
          <a:bodyPr lIns="91439" tIns="45719" rIns="91439" bIns="45719" anchor="t">
            <a:noAutofit/>
          </a:bodyPr>
          <a:lstStyle/>
          <a:p>
            <a:pPr/>
          </a:p>
        </p:txBody>
      </p:sp>
      <p:sp>
        <p:nvSpPr>
          <p:cNvPr id="85" name="Image"/>
          <p:cNvSpPr/>
          <p:nvPr>
            <p:ph type="pic" sz="half" idx="15"/>
          </p:nvPr>
        </p:nvSpPr>
        <p:spPr>
          <a:xfrm>
            <a:off x="952500" y="635000"/>
            <a:ext cx="5334000" cy="8229600"/>
          </a:xfrm>
          <a:prstGeom prst="rect">
            <a:avLst/>
          </a:prstGeom>
        </p:spPr>
        <p:txBody>
          <a:bodyPr lIns="91439" tIns="45719" rIns="91439" bIns="45719" anchor="t">
            <a:noAutofit/>
          </a:bodyPr>
          <a:lstStyle/>
          <a:p>
            <a:pPr/>
          </a:p>
        </p:txBody>
      </p:sp>
      <p:sp>
        <p:nvSpPr>
          <p:cNvPr id="86" name="Slide Number"/>
          <p:cNvSpPr txBox="1"/>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 Id="rId14" Type="http://schemas.openxmlformats.org/officeDocument/2006/relationships/slideLayout" Target="../slideLayouts/slideLayout13.xml"/><Relationship Id="rId15" Type="http://schemas.openxmlformats.org/officeDocument/2006/relationships/slideLayout" Target="../slideLayouts/slideLayout14.xml"/><Relationship Id="rId16" Type="http://schemas.openxmlformats.org/officeDocument/2006/relationships/slideLayout" Target="../slideLayouts/slideLayout15.xml"/></Relationships>

</file>

<file path=ppt/slideMasters/slideMaster1.xml><?xml version="1.0" encoding="utf-8"?>
<p:sldMaster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p:cSld>
    <p:bg>
      <p:bgPr>
        <a:solidFill>
          <a:srgbClr val="000000"/>
        </a:solidFill>
      </p:bgPr>
    </p:bg>
    <p:spTree>
      <p:nvGrpSpPr>
        <p:cNvPr id="1" name=""/>
        <p:cNvGrpSpPr/>
        <p:nvPr/>
      </p:nvGrpSpPr>
      <p:grpSpPr>
        <a:xfrm>
          <a:off x="0" y="0"/>
          <a:ext cx="0" cy="0"/>
          <a:chOff x="0" y="0"/>
          <a:chExt cx="0" cy="0"/>
        </a:xfrm>
      </p:grpSpPr>
      <p:sp>
        <p:nvSpPr>
          <p:cNvPr id="2" name="Title Text"/>
          <p:cNvSpPr txBox="1"/>
          <p:nvPr>
            <p:ph type="title"/>
          </p:nvPr>
        </p:nvSpPr>
        <p:spPr>
          <a:xfrm>
            <a:off x="952500" y="254000"/>
            <a:ext cx="11099800" cy="21590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Title Text</a:t>
            </a:r>
          </a:p>
        </p:txBody>
      </p:sp>
      <p:sp>
        <p:nvSpPr>
          <p:cNvPr id="3" name="Body Level One…"/>
          <p:cNvSpPr txBox="1"/>
          <p:nvPr>
            <p:ph type="body" idx="1"/>
          </p:nvPr>
        </p:nvSpPr>
        <p:spPr>
          <a:xfrm>
            <a:off x="952500" y="2590800"/>
            <a:ext cx="11099800" cy="628650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normAutofit fontScale="100000" lnSpcReduction="0"/>
          </a:bodyPr>
          <a:lstStyle/>
          <a:p>
            <a:pPr/>
            <a:r>
              <a:t>Body Level One</a:t>
            </a:r>
          </a:p>
          <a:p>
            <a:pPr lvl="1"/>
            <a:r>
              <a:t>Body Level Two</a:t>
            </a:r>
          </a:p>
          <a:p>
            <a:pPr lvl="2"/>
            <a:r>
              <a:t>Body Level Three</a:t>
            </a:r>
          </a:p>
          <a:p>
            <a:pPr lvl="3"/>
            <a:r>
              <a:t>Body Level Four</a:t>
            </a:r>
          </a:p>
          <a:p>
            <a:pPr lvl="4"/>
            <a:r>
              <a:t>Body Level Five</a:t>
            </a:r>
          </a:p>
        </p:txBody>
      </p:sp>
      <p:sp>
        <p:nvSpPr>
          <p:cNvPr id="4" name="Slide Number"/>
          <p:cNvSpPr txBox="1"/>
          <p:nvPr>
            <p:ph type="sldNum" sz="quarter" idx="2"/>
          </p:nvPr>
        </p:nvSpPr>
        <p:spPr>
          <a:xfrm>
            <a:off x="6328884" y="9296400"/>
            <a:ext cx="340259" cy="324306"/>
          </a:xfrm>
          <a:prstGeom prst="rect">
            <a:avLst/>
          </a:prstGeom>
          <a:ln w="12700">
            <a:miter lim="400000"/>
          </a:ln>
        </p:spPr>
        <p:txBody>
          <a:bodyPr wrap="none" lIns="50800" tIns="50800" rIns="50800" bIns="50800">
            <a:spAutoFit/>
          </a:bodyPr>
          <a:lstStyle>
            <a:lvl1pPr>
              <a:defRPr sz="1600">
                <a:solidFill>
                  <a:srgbClr val="FFFFFF"/>
                </a:solidFill>
                <a:latin typeface="Helvetica Neue Light"/>
                <a:ea typeface="Helvetica Neue Light"/>
                <a:cs typeface="Helvetica Neue Light"/>
                <a:sym typeface="Helvetica Neue Light"/>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transition xmlns:p14="http://schemas.microsoft.com/office/powerpoint/2010/main" spd="med" advClick="1"/>
  <p:txStyles>
    <p:titleStyle>
      <a:lvl1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1pPr>
      <a:lvl2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2pPr>
      <a:lvl3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3pPr>
      <a:lvl4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4pPr>
      <a:lvl5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5pPr>
      <a:lvl6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6pPr>
      <a:lvl7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7pPr>
      <a:lvl8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8pPr>
      <a:lvl9pPr marL="0" marR="0" indent="0" algn="ctr" defTabSz="584200" rtl="0" latinLnBrk="0">
        <a:lnSpc>
          <a:spcPct val="100000"/>
        </a:lnSpc>
        <a:spcBef>
          <a:spcPts val="0"/>
        </a:spcBef>
        <a:spcAft>
          <a:spcPts val="0"/>
        </a:spcAft>
        <a:buClrTx/>
        <a:buSzTx/>
        <a:buFontTx/>
        <a:buNone/>
        <a:tabLst/>
        <a:defRPr b="0" baseline="0" cap="none" i="0" spc="0" strike="noStrike" sz="8000" u="none">
          <a:ln>
            <a:noFill/>
          </a:ln>
          <a:solidFill>
            <a:srgbClr val="FFFFFF"/>
          </a:solidFill>
          <a:uFillTx/>
          <a:latin typeface="Helvetica Neue Medium"/>
          <a:ea typeface="Helvetica Neue Medium"/>
          <a:cs typeface="Helvetica Neue Medium"/>
          <a:sym typeface="Helvetica Neue Medium"/>
        </a:defRPr>
      </a:lvl9pPr>
    </p:titleStyle>
    <p:bodyStyle>
      <a:lvl1pPr marL="444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FFFFFF"/>
          </a:solidFill>
          <a:uFillTx/>
          <a:latin typeface="+mn-lt"/>
          <a:ea typeface="+mn-ea"/>
          <a:cs typeface="+mn-cs"/>
          <a:sym typeface="Helvetica Neue"/>
        </a:defRPr>
      </a:lvl1pPr>
      <a:lvl2pPr marL="889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FFFFFF"/>
          </a:solidFill>
          <a:uFillTx/>
          <a:latin typeface="+mn-lt"/>
          <a:ea typeface="+mn-ea"/>
          <a:cs typeface="+mn-cs"/>
          <a:sym typeface="Helvetica Neue"/>
        </a:defRPr>
      </a:lvl2pPr>
      <a:lvl3pPr marL="1333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FFFFFF"/>
          </a:solidFill>
          <a:uFillTx/>
          <a:latin typeface="+mn-lt"/>
          <a:ea typeface="+mn-ea"/>
          <a:cs typeface="+mn-cs"/>
          <a:sym typeface="Helvetica Neue"/>
        </a:defRPr>
      </a:lvl3pPr>
      <a:lvl4pPr marL="1778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FFFFFF"/>
          </a:solidFill>
          <a:uFillTx/>
          <a:latin typeface="+mn-lt"/>
          <a:ea typeface="+mn-ea"/>
          <a:cs typeface="+mn-cs"/>
          <a:sym typeface="Helvetica Neue"/>
        </a:defRPr>
      </a:lvl4pPr>
      <a:lvl5pPr marL="2222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FFFFFF"/>
          </a:solidFill>
          <a:uFillTx/>
          <a:latin typeface="+mn-lt"/>
          <a:ea typeface="+mn-ea"/>
          <a:cs typeface="+mn-cs"/>
          <a:sym typeface="Helvetica Neue"/>
        </a:defRPr>
      </a:lvl5pPr>
      <a:lvl6pPr marL="2667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FFFFFF"/>
          </a:solidFill>
          <a:uFillTx/>
          <a:latin typeface="+mn-lt"/>
          <a:ea typeface="+mn-ea"/>
          <a:cs typeface="+mn-cs"/>
          <a:sym typeface="Helvetica Neue"/>
        </a:defRPr>
      </a:lvl6pPr>
      <a:lvl7pPr marL="3111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FFFFFF"/>
          </a:solidFill>
          <a:uFillTx/>
          <a:latin typeface="+mn-lt"/>
          <a:ea typeface="+mn-ea"/>
          <a:cs typeface="+mn-cs"/>
          <a:sym typeface="Helvetica Neue"/>
        </a:defRPr>
      </a:lvl7pPr>
      <a:lvl8pPr marL="35560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FFFFFF"/>
          </a:solidFill>
          <a:uFillTx/>
          <a:latin typeface="+mn-lt"/>
          <a:ea typeface="+mn-ea"/>
          <a:cs typeface="+mn-cs"/>
          <a:sym typeface="Helvetica Neue"/>
        </a:defRPr>
      </a:lvl8pPr>
      <a:lvl9pPr marL="4000500" marR="0" indent="-444500" algn="l" defTabSz="584200" rtl="0" latinLnBrk="0">
        <a:lnSpc>
          <a:spcPct val="100000"/>
        </a:lnSpc>
        <a:spcBef>
          <a:spcPts val="4200"/>
        </a:spcBef>
        <a:spcAft>
          <a:spcPts val="0"/>
        </a:spcAft>
        <a:buClrTx/>
        <a:buSzPct val="145000"/>
        <a:buFontTx/>
        <a:buChar char="•"/>
        <a:tabLst/>
        <a:defRPr b="0" baseline="0" cap="none" i="0" spc="0" strike="noStrike" sz="3200" u="none">
          <a:ln>
            <a:noFill/>
          </a:ln>
          <a:solidFill>
            <a:srgbClr val="FFFFFF"/>
          </a:solidFill>
          <a:uFillTx/>
          <a:latin typeface="+mn-lt"/>
          <a:ea typeface="+mn-ea"/>
          <a:cs typeface="+mn-cs"/>
          <a:sym typeface="Helvetica Neue"/>
        </a:defRPr>
      </a:lvl9pPr>
    </p:bodyStyle>
    <p:otherStyle>
      <a:lvl1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1pPr>
      <a:lvl2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2pPr>
      <a:lvl3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3pPr>
      <a:lvl4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4pPr>
      <a:lvl5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5pPr>
      <a:lvl6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6pPr>
      <a:lvl7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7pPr>
      <a:lvl8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8pPr>
      <a:lvl9pPr marL="0" marR="0" indent="0" algn="ctr" defTabSz="584200" rtl="0" latinLnBrk="0">
        <a:lnSpc>
          <a:spcPct val="100000"/>
        </a:lnSpc>
        <a:spcBef>
          <a:spcPts val="0"/>
        </a:spcBef>
        <a:spcAft>
          <a:spcPts val="0"/>
        </a:spcAft>
        <a:buClrTx/>
        <a:buSzTx/>
        <a:buFontTx/>
        <a:buNone/>
        <a:tabLst/>
        <a:defRPr b="0" baseline="0" cap="none" i="0" spc="0" strike="noStrike" sz="1600" u="none">
          <a:ln>
            <a:noFill/>
          </a:ln>
          <a:solidFill>
            <a:schemeClr val="tx1"/>
          </a:solidFill>
          <a:uFillTx/>
          <a:latin typeface="+mn-lt"/>
          <a:ea typeface="+mn-ea"/>
          <a:cs typeface="+mn-cs"/>
          <a:sym typeface="Helvetica Neue Light"/>
        </a:defRPr>
      </a:lvl9pPr>
    </p:otherStyle>
  </p:txStyles>
</p:sldMaster>
</file>

<file path=ppt/slides/_rels/slide1.xml.rels><?xml version="1.0" encoding="UTF-8"?>
<Relationships xmlns="http://schemas.openxmlformats.org/package/2006/relationships"><Relationship Id="rId1" Type="http://schemas.openxmlformats.org/officeDocument/2006/relationships/slideLayout" Target="../slideLayouts/slideLayout14.xml"/></Relationships>

</file>

<file path=ppt/slides/_rels/slide10.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9.xml"/><Relationship Id="rId3" Type="http://schemas.openxmlformats.org/officeDocument/2006/relationships/image" Target="../media/image12.png"/></Relationships>

</file>

<file path=ppt/slides/_rels/slide11.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 Id="rId3" Type="http://schemas.openxmlformats.org/officeDocument/2006/relationships/image" Target="../media/image1.tif"/></Relationships>

</file>

<file path=ppt/slides/_rels/slide1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1.xml"/></Relationships>

</file>

<file path=ppt/slides/_rels/slide1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image" Target="../media/image13.png"/></Relationships>

</file>

<file path=ppt/slides/_rels/slide1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3.xml"/><Relationship Id="rId3" Type="http://schemas.openxmlformats.org/officeDocument/2006/relationships/image" Target="../media/image13.png"/></Relationships>

</file>

<file path=ppt/slides/_rels/slide1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4.xml"/><Relationship Id="rId3" Type="http://schemas.openxmlformats.org/officeDocument/2006/relationships/image" Target="../media/image13.png"/></Relationships>

</file>

<file path=ppt/slides/_rels/slide1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13.png"/></Relationships>

</file>

<file path=ppt/slides/_rels/slide17.xml.rels><?xml version="1.0" encoding="UTF-8"?>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s>

</file>

<file path=ppt/slides/_rels/slide18.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7.xml"/><Relationship Id="rId3" Type="http://schemas.openxmlformats.org/officeDocument/2006/relationships/image" Target="../media/image2.tif"/><Relationship Id="rId4" Type="http://schemas.openxmlformats.org/officeDocument/2006/relationships/image" Target="../media/image14.png"/></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 Id="rId3" Type="http://schemas.openxmlformats.org/officeDocument/2006/relationships/image" Target="../media/image1.jpeg"/></Relationships>

</file>

<file path=ppt/slides/_rels/slide3.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xml"/><Relationship Id="rId3" Type="http://schemas.openxmlformats.org/officeDocument/2006/relationships/image" Target="../media/image2.jpeg"/></Relationships>

</file>

<file path=ppt/slides/_rels/slide4.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 Id="rId8" Type="http://schemas.openxmlformats.org/officeDocument/2006/relationships/image" Target="../media/image6.png"/><Relationship Id="rId9" Type="http://schemas.openxmlformats.org/officeDocument/2006/relationships/image" Target="../media/image7.png"/><Relationship Id="rId10" Type="http://schemas.openxmlformats.org/officeDocument/2006/relationships/image" Target="../media/image8.png"/></Relationships>

</file>

<file path=ppt/slides/_rels/slide5.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s>

</file>

<file path=ppt/slides/_rels/slide6.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s>

</file>

<file path=ppt/slides/_rels/slide7.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8.xml.rels><?xml version="1.0" encoding="UTF-8"?>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9.xml.rels><?xml version="1.0" encoding="UTF-8"?>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8.xml"/><Relationship Id="rId3"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2" name="Title 1"/>
          <p:cNvSpPr txBox="1"/>
          <p:nvPr>
            <p:ph type="title"/>
          </p:nvPr>
        </p:nvSpPr>
        <p:spPr>
          <a:xfrm>
            <a:off x="555527" y="4200592"/>
            <a:ext cx="11704323" cy="1239979"/>
          </a:xfrm>
          <a:prstGeom prst="rect">
            <a:avLst/>
          </a:prstGeom>
        </p:spPr>
        <p:txBody>
          <a:bodyPr/>
          <a:lstStyle>
            <a:lvl1pPr>
              <a:defRPr i="1"/>
            </a:lvl1pPr>
          </a:lstStyle>
          <a:p>
            <a:pPr/>
            <a:r>
              <a:t>Lightning Talk:  Data Security</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09" name="Title 1"/>
          <p:cNvSpPr txBox="1"/>
          <p:nvPr>
            <p:ph type="title"/>
          </p:nvPr>
        </p:nvSpPr>
        <p:spPr>
          <a:xfrm>
            <a:off x="433491" y="-1"/>
            <a:ext cx="8298214" cy="929926"/>
          </a:xfrm>
          <a:prstGeom prst="rect">
            <a:avLst/>
          </a:prstGeom>
        </p:spPr>
        <p:txBody>
          <a:bodyPr/>
          <a:lstStyle/>
          <a:p>
            <a:pPr/>
            <a:r>
              <a:t>Consider A Password Manager</a:t>
            </a:r>
          </a:p>
        </p:txBody>
      </p:sp>
      <p:sp>
        <p:nvSpPr>
          <p:cNvPr id="210" name="Only have to remember one password: the password to access your manager.…"/>
          <p:cNvSpPr txBox="1"/>
          <p:nvPr/>
        </p:nvSpPr>
        <p:spPr>
          <a:xfrm>
            <a:off x="433493" y="1187322"/>
            <a:ext cx="7830440" cy="737895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86171" indent="-486171" algn="l">
              <a:buSzPct val="145000"/>
              <a:buChar char="•"/>
              <a:defRPr sz="3500">
                <a:latin typeface="+mn-lt"/>
                <a:ea typeface="+mn-ea"/>
                <a:cs typeface="+mn-cs"/>
                <a:sym typeface="Helvetica Neue"/>
              </a:defRPr>
            </a:pPr>
            <a:r>
              <a:t>Only have to remember one password: the password to access your manager.</a:t>
            </a:r>
          </a:p>
          <a:p>
            <a:pPr algn="l">
              <a:defRPr sz="3500">
                <a:latin typeface="+mn-lt"/>
                <a:ea typeface="+mn-ea"/>
                <a:cs typeface="+mn-cs"/>
                <a:sym typeface="Helvetica Neue"/>
              </a:defRPr>
            </a:pPr>
          </a:p>
          <a:p>
            <a:pPr marL="486171" indent="-486171" algn="l">
              <a:buSzPct val="145000"/>
              <a:buChar char="•"/>
              <a:defRPr sz="3500">
                <a:latin typeface="+mn-lt"/>
                <a:ea typeface="+mn-ea"/>
                <a:cs typeface="+mn-cs"/>
                <a:sym typeface="Helvetica Neue"/>
              </a:defRPr>
            </a:pPr>
            <a:r>
              <a:t>Can generate passwords for you.</a:t>
            </a:r>
          </a:p>
          <a:p>
            <a:pPr algn="l">
              <a:defRPr sz="3500">
                <a:latin typeface="+mn-lt"/>
                <a:ea typeface="+mn-ea"/>
                <a:cs typeface="+mn-cs"/>
                <a:sym typeface="Helvetica Neue"/>
              </a:defRPr>
            </a:pPr>
          </a:p>
          <a:p>
            <a:pPr marL="486171" indent="-486171" algn="l">
              <a:buSzPct val="145000"/>
              <a:buChar char="•"/>
              <a:defRPr sz="3500">
                <a:latin typeface="+mn-lt"/>
                <a:ea typeface="+mn-ea"/>
                <a:cs typeface="+mn-cs"/>
                <a:sym typeface="Helvetica Neue"/>
              </a:defRPr>
            </a:pPr>
            <a:r>
              <a:t>Auto fill or copy/paste passwords without revealing the text to others who may be able to view your screen.</a:t>
            </a:r>
          </a:p>
          <a:p>
            <a:pPr algn="l">
              <a:defRPr sz="3500">
                <a:latin typeface="+mn-lt"/>
                <a:ea typeface="+mn-ea"/>
                <a:cs typeface="+mn-cs"/>
                <a:sym typeface="Helvetica Neue"/>
              </a:defRPr>
            </a:pPr>
          </a:p>
          <a:p>
            <a:pPr marL="486171" indent="-486171" algn="l">
              <a:buSzPct val="145000"/>
              <a:buChar char="•"/>
              <a:defRPr sz="3500">
                <a:latin typeface="+mn-lt"/>
                <a:ea typeface="+mn-ea"/>
                <a:cs typeface="+mn-cs"/>
                <a:sym typeface="Helvetica Neue"/>
              </a:defRPr>
            </a:pPr>
            <a:r>
              <a:t>Prevents phishing.</a:t>
            </a:r>
          </a:p>
          <a:p>
            <a:pPr algn="l">
              <a:defRPr sz="3500">
                <a:latin typeface="+mn-lt"/>
                <a:ea typeface="+mn-ea"/>
                <a:cs typeface="+mn-cs"/>
                <a:sym typeface="Helvetica Neue"/>
              </a:defRPr>
            </a:pPr>
          </a:p>
          <a:p>
            <a:pPr marL="486171" indent="-486171" algn="l">
              <a:buSzPct val="145000"/>
              <a:buChar char="•"/>
              <a:defRPr sz="3500">
                <a:latin typeface="+mn-lt"/>
                <a:ea typeface="+mn-ea"/>
                <a:cs typeface="+mn-cs"/>
                <a:sym typeface="Helvetica Neue"/>
              </a:defRPr>
            </a:pPr>
            <a:r>
              <a:t>Can sync across many devices.</a:t>
            </a:r>
          </a:p>
        </p:txBody>
      </p:sp>
      <p:pic>
        <p:nvPicPr>
          <p:cNvPr id="211" name="Screen Shot 2019-03-10 at 3.30.10 PM.png" descr="Screen Shot 2019-03-10 at 3.30.10 PM.png"/>
          <p:cNvPicPr>
            <a:picLocks noChangeAspect="1"/>
          </p:cNvPicPr>
          <p:nvPr/>
        </p:nvPicPr>
        <p:blipFill>
          <a:blip r:embed="rId3">
            <a:extLst/>
          </a:blip>
          <a:stretch>
            <a:fillRect/>
          </a:stretch>
        </p:blipFill>
        <p:spPr>
          <a:xfrm>
            <a:off x="8544021" y="1953323"/>
            <a:ext cx="4165603" cy="5194302"/>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15" name="Title 1"/>
          <p:cNvSpPr txBox="1"/>
          <p:nvPr>
            <p:ph type="title"/>
          </p:nvPr>
        </p:nvSpPr>
        <p:spPr>
          <a:xfrm>
            <a:off x="433491" y="-1"/>
            <a:ext cx="8298214" cy="929926"/>
          </a:xfrm>
          <a:prstGeom prst="rect">
            <a:avLst/>
          </a:prstGeom>
        </p:spPr>
        <p:txBody>
          <a:bodyPr/>
          <a:lstStyle/>
          <a:p>
            <a:pPr/>
            <a:r>
              <a:t>Use Multi Factor Authentication</a:t>
            </a:r>
          </a:p>
        </p:txBody>
      </p:sp>
      <p:pic>
        <p:nvPicPr>
          <p:cNvPr id="216" name="Image" descr="Image"/>
          <p:cNvPicPr>
            <a:picLocks noChangeAspect="1"/>
          </p:cNvPicPr>
          <p:nvPr/>
        </p:nvPicPr>
        <p:blipFill>
          <a:blip r:embed="rId3">
            <a:extLst/>
          </a:blip>
          <a:stretch>
            <a:fillRect/>
          </a:stretch>
        </p:blipFill>
        <p:spPr>
          <a:xfrm>
            <a:off x="1993900" y="1511203"/>
            <a:ext cx="9271001" cy="4660902"/>
          </a:xfrm>
          <a:prstGeom prst="rect">
            <a:avLst/>
          </a:prstGeom>
          <a:ln w="12700">
            <a:miter lim="400000"/>
          </a:ln>
        </p:spPr>
      </p:pic>
      <p:sp>
        <p:nvSpPr>
          <p:cNvPr id="217" name="Something you know:  (Password, PIN, KBA’s, etc.)…"/>
          <p:cNvSpPr txBox="1"/>
          <p:nvPr/>
        </p:nvSpPr>
        <p:spPr>
          <a:xfrm>
            <a:off x="1119059" y="7135768"/>
            <a:ext cx="10766680" cy="120223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333375" indent="-333375" algn="l">
              <a:buSzPct val="145000"/>
              <a:buChar char="•"/>
              <a:defRPr b="1">
                <a:latin typeface="+mn-lt"/>
                <a:ea typeface="+mn-ea"/>
                <a:cs typeface="+mn-cs"/>
                <a:sym typeface="Helvetica Neue"/>
              </a:defRPr>
            </a:pPr>
            <a:r>
              <a:t>Something you know</a:t>
            </a:r>
            <a:r>
              <a:rPr b="0"/>
              <a:t>:  (Password, PIN, KBA’s, etc.)</a:t>
            </a:r>
          </a:p>
          <a:p>
            <a:pPr marL="333375" indent="-333375" algn="l">
              <a:buSzPct val="145000"/>
              <a:buChar char="•"/>
              <a:defRPr b="1">
                <a:latin typeface="+mn-lt"/>
                <a:ea typeface="+mn-ea"/>
                <a:cs typeface="+mn-cs"/>
                <a:sym typeface="Helvetica Neue"/>
              </a:defRPr>
            </a:pPr>
            <a:r>
              <a:t>Something you have</a:t>
            </a:r>
            <a:r>
              <a:rPr b="0"/>
              <a:t>:  (Mobile phone, USB Key, Bracelet, etc.)</a:t>
            </a:r>
          </a:p>
          <a:p>
            <a:pPr marL="333375" indent="-333375" algn="l">
              <a:buSzPct val="145000"/>
              <a:buChar char="•"/>
              <a:defRPr b="1">
                <a:latin typeface="+mn-lt"/>
                <a:ea typeface="+mn-ea"/>
                <a:cs typeface="+mn-cs"/>
                <a:sym typeface="Helvetica Neue"/>
              </a:defRPr>
            </a:pPr>
            <a:r>
              <a:t>Something you are*</a:t>
            </a:r>
            <a:r>
              <a:rPr b="0"/>
              <a:t>:  (Finger print, voice detection, facial recognition, etc.) </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Subtype="0" presetID="1" grpId="1" fill="hold">
                                  <p:stCondLst>
                                    <p:cond delay="0"/>
                                  </p:stCondLst>
                                  <p:iterate type="el" backwards="0">
                                    <p:tmAbs val="0"/>
                                  </p:iterate>
                                  <p:childTnLst>
                                    <p:set>
                                      <p:cBhvr>
                                        <p:cTn id="6" fill="hold"/>
                                        <p:tgtEl>
                                          <p:spTgt spid="217">
                                            <p:bg/>
                                          </p:spTgt>
                                        </p:tgtEl>
                                        <p:attrNameLst>
                                          <p:attrName>style.visibility</p:attrName>
                                        </p:attrNameLst>
                                      </p:cBhvr>
                                      <p:to>
                                        <p:strVal val="visible"/>
                                      </p:to>
                                    </p:set>
                                  </p:childTnLst>
                                </p:cTn>
                              </p:par>
                              <p:par>
                                <p:cTn id="7" presetClass="entr" nodeType="withEffect" presetSubtype="0" presetID="1" grpId="1" fill="hold">
                                  <p:stCondLst>
                                    <p:cond delay="0"/>
                                  </p:stCondLst>
                                  <p:iterate type="el" backwards="0">
                                    <p:tmAbs val="0"/>
                                  </p:iterate>
                                  <p:childTnLst>
                                    <p:set>
                                      <p:cBhvr>
                                        <p:cTn id="8" fill="hold"/>
                                        <p:tgtEl>
                                          <p:spTgt spid="217">
                                            <p:txEl>
                                              <p:pRg st="0" end="0"/>
                                            </p:txEl>
                                          </p:spTgt>
                                        </p:tgtEl>
                                        <p:attrNameLst>
                                          <p:attrName>style.visibility</p:attrName>
                                        </p:attrNameLst>
                                      </p:cBhvr>
                                      <p:to>
                                        <p:strVal val="visible"/>
                                      </p:to>
                                    </p:set>
                                  </p:childTnLst>
                                </p:cTn>
                              </p:par>
                            </p:childTnLst>
                          </p:cTn>
                        </p:par>
                        <p:par>
                          <p:cTn id="9" fill="hold">
                            <p:stCondLst>
                              <p:cond delay="0"/>
                            </p:stCondLst>
                            <p:childTnLst>
                              <p:par>
                                <p:cTn id="10" presetClass="entr" nodeType="afterEffect" presetSubtype="0" presetID="1" grpId="1" fill="hold">
                                  <p:stCondLst>
                                    <p:cond delay="0"/>
                                  </p:stCondLst>
                                  <p:iterate type="el" backwards="0">
                                    <p:tmAbs val="0"/>
                                  </p:iterate>
                                  <p:childTnLst>
                                    <p:set>
                                      <p:cBhvr>
                                        <p:cTn id="11" fill="hold"/>
                                        <p:tgtEl>
                                          <p:spTgt spid="217">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Class="entr" nodeType="clickEffect" presetSubtype="0" presetID="1" grpId="1" fill="hold">
                                  <p:stCondLst>
                                    <p:cond delay="0"/>
                                  </p:stCondLst>
                                  <p:iterate type="el" backwards="0">
                                    <p:tmAbs val="0"/>
                                  </p:iterate>
                                  <p:childTnLst>
                                    <p:set>
                                      <p:cBhvr>
                                        <p:cTn id="15" fill="hold"/>
                                        <p:tgtEl>
                                          <p:spTgt spid="217">
                                            <p:txEl>
                                              <p:pRg st="2" end="2"/>
                                            </p:txEl>
                                          </p:spTgt>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217" grpId="1"/>
    </p:bldLst>
  </p:timing>
</p:sld>
</file>

<file path=ppt/slides/slide1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1" name="Title 1"/>
          <p:cNvSpPr txBox="1"/>
          <p:nvPr>
            <p:ph type="title"/>
          </p:nvPr>
        </p:nvSpPr>
        <p:spPr>
          <a:xfrm>
            <a:off x="433491" y="-1"/>
            <a:ext cx="8298214" cy="929926"/>
          </a:xfrm>
          <a:prstGeom prst="rect">
            <a:avLst/>
          </a:prstGeom>
        </p:spPr>
        <p:txBody>
          <a:bodyPr/>
          <a:lstStyle/>
          <a:p>
            <a:pPr/>
            <a:r>
              <a:t>Developers:  Our Job To Protect User Data</a:t>
            </a:r>
          </a:p>
        </p:txBody>
      </p:sp>
      <p:sp>
        <p:nvSpPr>
          <p:cNvPr id="222" name="Protect access to data physically.…"/>
          <p:cNvSpPr txBox="1"/>
          <p:nvPr/>
        </p:nvSpPr>
        <p:spPr>
          <a:xfrm>
            <a:off x="171247" y="2566024"/>
            <a:ext cx="11716119" cy="4421227"/>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333375" indent="-333375" algn="l">
              <a:lnSpc>
                <a:spcPct val="200000"/>
              </a:lnSpc>
              <a:buSzPct val="145000"/>
              <a:buChar char="•"/>
              <a:defRPr sz="5800">
                <a:latin typeface="+mn-lt"/>
                <a:ea typeface="+mn-ea"/>
                <a:cs typeface="+mn-cs"/>
                <a:sym typeface="Helvetica Neue"/>
              </a:defRPr>
            </a:pPr>
            <a:r>
              <a:t>Protect access to data physically.</a:t>
            </a:r>
          </a:p>
          <a:p>
            <a:pPr marL="333375" indent="-333375" algn="l">
              <a:lnSpc>
                <a:spcPct val="200000"/>
              </a:lnSpc>
              <a:buSzPct val="145000"/>
              <a:buChar char="•"/>
              <a:defRPr sz="5800">
                <a:latin typeface="+mn-lt"/>
                <a:ea typeface="+mn-ea"/>
                <a:cs typeface="+mn-cs"/>
                <a:sym typeface="Helvetica Neue"/>
              </a:defRPr>
            </a:pPr>
            <a:r>
              <a:t>Restrict access to data internally.</a:t>
            </a:r>
          </a:p>
          <a:p>
            <a:pPr marL="333375" indent="-333375" algn="l">
              <a:lnSpc>
                <a:spcPct val="200000"/>
              </a:lnSpc>
              <a:buSzPct val="145000"/>
              <a:buChar char="•"/>
              <a:defRPr sz="5800">
                <a:latin typeface="+mn-lt"/>
                <a:ea typeface="+mn-ea"/>
                <a:cs typeface="+mn-cs"/>
                <a:sym typeface="Helvetica Neue"/>
              </a:defRPr>
            </a:pPr>
            <a:r>
              <a:t>Store data safely and securely.</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26" name="Title 1"/>
          <p:cNvSpPr txBox="1"/>
          <p:nvPr>
            <p:ph type="title"/>
          </p:nvPr>
        </p:nvSpPr>
        <p:spPr>
          <a:xfrm>
            <a:off x="433491" y="-1"/>
            <a:ext cx="8298214" cy="929926"/>
          </a:xfrm>
          <a:prstGeom prst="rect">
            <a:avLst/>
          </a:prstGeom>
        </p:spPr>
        <p:txBody>
          <a:bodyPr/>
          <a:lstStyle/>
          <a:p>
            <a:pPr/>
            <a:r>
              <a:t>Our Super Secure Double Secret Database User Table:</a:t>
            </a:r>
          </a:p>
        </p:txBody>
      </p:sp>
      <p:pic>
        <p:nvPicPr>
          <p:cNvPr id="227" name="Screen Shot 2019-03-10 at 4.32.22 PM.png" descr="Screen Shot 2019-03-10 at 4.32.22 PM.png"/>
          <p:cNvPicPr>
            <a:picLocks noChangeAspect="1"/>
          </p:cNvPicPr>
          <p:nvPr/>
        </p:nvPicPr>
        <p:blipFill>
          <a:blip r:embed="rId3">
            <a:extLst/>
          </a:blip>
          <a:stretch>
            <a:fillRect/>
          </a:stretch>
        </p:blipFill>
        <p:spPr>
          <a:xfrm>
            <a:off x="290453" y="2037878"/>
            <a:ext cx="12423895" cy="1502027"/>
          </a:xfrm>
          <a:prstGeom prst="rect">
            <a:avLst/>
          </a:prstGeom>
          <a:ln w="12700">
            <a:miter lim="400000"/>
          </a:ln>
          <a:effectLst>
            <a:outerShdw sx="100000" sy="100000" kx="0" ky="0" algn="b" rotWithShape="0" blurRad="215900" dist="25400" dir="5400000">
              <a:srgbClr val="000000">
                <a:alpha val="75000"/>
              </a:srgbClr>
            </a:outerShdw>
          </a:effectLst>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1" name="Title 1"/>
          <p:cNvSpPr txBox="1"/>
          <p:nvPr>
            <p:ph type="title"/>
          </p:nvPr>
        </p:nvSpPr>
        <p:spPr>
          <a:xfrm>
            <a:off x="433491" y="-1"/>
            <a:ext cx="8298214" cy="929926"/>
          </a:xfrm>
          <a:prstGeom prst="rect">
            <a:avLst/>
          </a:prstGeom>
        </p:spPr>
        <p:txBody>
          <a:bodyPr/>
          <a:lstStyle/>
          <a:p>
            <a:pPr/>
            <a:r>
              <a:t>Our Super Secure Double Secret Database User Table:</a:t>
            </a:r>
          </a:p>
        </p:txBody>
      </p:sp>
      <p:pic>
        <p:nvPicPr>
          <p:cNvPr id="232" name="Screen Shot 2019-03-10 at 4.32.22 PM.png" descr="Screen Shot 2019-03-10 at 4.32.22 PM.png"/>
          <p:cNvPicPr>
            <a:picLocks noChangeAspect="1"/>
          </p:cNvPicPr>
          <p:nvPr/>
        </p:nvPicPr>
        <p:blipFill>
          <a:blip r:embed="rId3">
            <a:extLst/>
          </a:blip>
          <a:stretch>
            <a:fillRect/>
          </a:stretch>
        </p:blipFill>
        <p:spPr>
          <a:xfrm>
            <a:off x="290453" y="2037878"/>
            <a:ext cx="12423895" cy="1502027"/>
          </a:xfrm>
          <a:prstGeom prst="rect">
            <a:avLst/>
          </a:prstGeom>
          <a:ln w="12700">
            <a:miter lim="400000"/>
          </a:ln>
          <a:effectLst>
            <a:outerShdw sx="100000" sy="100000" kx="0" ky="0" algn="b" rotWithShape="0" blurRad="215900" dist="25400" dir="5400000">
              <a:srgbClr val="000000">
                <a:alpha val="75000"/>
              </a:srgbClr>
            </a:outerShdw>
          </a:effectLst>
        </p:spPr>
      </p:pic>
      <p:sp>
        <p:nvSpPr>
          <p:cNvPr id="233" name="Anything wrong with this picture?"/>
          <p:cNvSpPr txBox="1"/>
          <p:nvPr/>
        </p:nvSpPr>
        <p:spPr>
          <a:xfrm>
            <a:off x="1844357" y="4183731"/>
            <a:ext cx="9570086" cy="8458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latin typeface="+mn-lt"/>
                <a:ea typeface="+mn-ea"/>
                <a:cs typeface="+mn-cs"/>
                <a:sym typeface="Helvetica Neue"/>
              </a:defRPr>
            </a:lvl1pPr>
          </a:lstStyle>
          <a:p>
            <a:pPr/>
            <a:r>
              <a:t>Anything wrong with this picture?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37" name="Title 1"/>
          <p:cNvSpPr txBox="1"/>
          <p:nvPr>
            <p:ph type="title"/>
          </p:nvPr>
        </p:nvSpPr>
        <p:spPr>
          <a:xfrm>
            <a:off x="433491" y="-1"/>
            <a:ext cx="8298214" cy="929926"/>
          </a:xfrm>
          <a:prstGeom prst="rect">
            <a:avLst/>
          </a:prstGeom>
        </p:spPr>
        <p:txBody>
          <a:bodyPr/>
          <a:lstStyle/>
          <a:p>
            <a:pPr/>
            <a:r>
              <a:t>Our Super Secure Double Secret Database User Table:</a:t>
            </a:r>
          </a:p>
        </p:txBody>
      </p:sp>
      <p:pic>
        <p:nvPicPr>
          <p:cNvPr id="238" name="Screen Shot 2019-03-10 at 4.32.22 PM.png" descr="Screen Shot 2019-03-10 at 4.32.22 PM.png"/>
          <p:cNvPicPr>
            <a:picLocks noChangeAspect="1"/>
          </p:cNvPicPr>
          <p:nvPr/>
        </p:nvPicPr>
        <p:blipFill>
          <a:blip r:embed="rId3">
            <a:extLst/>
          </a:blip>
          <a:stretch>
            <a:fillRect/>
          </a:stretch>
        </p:blipFill>
        <p:spPr>
          <a:xfrm>
            <a:off x="290453" y="2037878"/>
            <a:ext cx="12423895" cy="1502027"/>
          </a:xfrm>
          <a:prstGeom prst="rect">
            <a:avLst/>
          </a:prstGeom>
          <a:ln w="12700">
            <a:miter lim="400000"/>
          </a:ln>
          <a:effectLst>
            <a:outerShdw sx="100000" sy="100000" kx="0" ky="0" algn="b" rotWithShape="0" blurRad="215900" dist="25400" dir="5400000">
              <a:srgbClr val="000000">
                <a:alpha val="75000"/>
              </a:srgbClr>
            </a:outerShdw>
          </a:effectLst>
        </p:spPr>
      </p:pic>
      <p:sp>
        <p:nvSpPr>
          <p:cNvPr id="239" name="Anything wrong with this picture?"/>
          <p:cNvSpPr txBox="1"/>
          <p:nvPr/>
        </p:nvSpPr>
        <p:spPr>
          <a:xfrm>
            <a:off x="1844357" y="4183731"/>
            <a:ext cx="9570086" cy="8458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latin typeface="+mn-lt"/>
                <a:ea typeface="+mn-ea"/>
                <a:cs typeface="+mn-cs"/>
                <a:sym typeface="Helvetica Neue"/>
              </a:defRPr>
            </a:lvl1pPr>
          </a:lstStyle>
          <a:p>
            <a:pPr/>
            <a:r>
              <a:t>Anything wrong with this picture?</a:t>
            </a:r>
          </a:p>
        </p:txBody>
      </p:sp>
      <p:sp>
        <p:nvSpPr>
          <p:cNvPr id="240" name="This is how Sony Pictures stored passwords in their database when they were hacked in 2009"/>
          <p:cNvSpPr txBox="1"/>
          <p:nvPr/>
        </p:nvSpPr>
        <p:spPr>
          <a:xfrm>
            <a:off x="2954173" y="5673378"/>
            <a:ext cx="7350454" cy="829667"/>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a:latin typeface="+mn-lt"/>
                <a:ea typeface="+mn-ea"/>
                <a:cs typeface="+mn-cs"/>
                <a:sym typeface="Helvetica Neue"/>
              </a:defRPr>
            </a:lvl1pPr>
          </a:lstStyle>
          <a:p>
            <a:pPr/>
            <a:r>
              <a:t>This is how Sony Pictures stored passwords in their database when they were hacked in 2009</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44" name="Title 1"/>
          <p:cNvSpPr txBox="1"/>
          <p:nvPr>
            <p:ph type="title"/>
          </p:nvPr>
        </p:nvSpPr>
        <p:spPr>
          <a:xfrm>
            <a:off x="433491" y="-1"/>
            <a:ext cx="8298214" cy="929926"/>
          </a:xfrm>
          <a:prstGeom prst="rect">
            <a:avLst/>
          </a:prstGeom>
        </p:spPr>
        <p:txBody>
          <a:bodyPr/>
          <a:lstStyle/>
          <a:p>
            <a:pPr/>
            <a:r>
              <a:t>Our Super Secure Double Secret Database User Table:</a:t>
            </a:r>
          </a:p>
        </p:txBody>
      </p:sp>
      <p:pic>
        <p:nvPicPr>
          <p:cNvPr id="245" name="Screen Shot 2019-03-10 at 4.32.22 PM.png" descr="Screen Shot 2019-03-10 at 4.32.22 PM.png"/>
          <p:cNvPicPr>
            <a:picLocks noChangeAspect="1"/>
          </p:cNvPicPr>
          <p:nvPr/>
        </p:nvPicPr>
        <p:blipFill>
          <a:blip r:embed="rId3">
            <a:extLst/>
          </a:blip>
          <a:stretch>
            <a:fillRect/>
          </a:stretch>
        </p:blipFill>
        <p:spPr>
          <a:xfrm>
            <a:off x="290453" y="2037878"/>
            <a:ext cx="12423895" cy="1502027"/>
          </a:xfrm>
          <a:prstGeom prst="rect">
            <a:avLst/>
          </a:prstGeom>
          <a:ln w="12700">
            <a:miter lim="400000"/>
          </a:ln>
          <a:effectLst>
            <a:outerShdw sx="100000" sy="100000" kx="0" ky="0" algn="b" rotWithShape="0" blurRad="215900" dist="25400" dir="5400000">
              <a:srgbClr val="000000">
                <a:alpha val="75000"/>
              </a:srgbClr>
            </a:outerShdw>
          </a:effectLst>
        </p:spPr>
      </p:pic>
      <p:sp>
        <p:nvSpPr>
          <p:cNvPr id="246" name="Anything wrong with this picture?"/>
          <p:cNvSpPr txBox="1"/>
          <p:nvPr/>
        </p:nvSpPr>
        <p:spPr>
          <a:xfrm>
            <a:off x="1844357" y="4183731"/>
            <a:ext cx="9570086" cy="845821"/>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sz="5000">
                <a:latin typeface="+mn-lt"/>
                <a:ea typeface="+mn-ea"/>
                <a:cs typeface="+mn-cs"/>
                <a:sym typeface="Helvetica Neue"/>
              </a:defRPr>
            </a:lvl1pPr>
          </a:lstStyle>
          <a:p>
            <a:pPr/>
            <a:r>
              <a:t>Anything wrong with this picture?</a:t>
            </a:r>
          </a:p>
        </p:txBody>
      </p:sp>
      <p:sp>
        <p:nvSpPr>
          <p:cNvPr id="247" name="This is how Sony Pictures stored passwords in their database when they were hacked in 2009"/>
          <p:cNvSpPr txBox="1"/>
          <p:nvPr/>
        </p:nvSpPr>
        <p:spPr>
          <a:xfrm>
            <a:off x="2954173" y="5673378"/>
            <a:ext cx="7350454" cy="829666"/>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defRPr>
                <a:latin typeface="+mn-lt"/>
                <a:ea typeface="+mn-ea"/>
                <a:cs typeface="+mn-cs"/>
                <a:sym typeface="Helvetica Neue"/>
              </a:defRPr>
            </a:lvl1pPr>
          </a:lstStyle>
          <a:p>
            <a:pPr/>
            <a:r>
              <a:t>This is how Sony Pictures stored passwords in their database when they were hacked in 2009</a:t>
            </a:r>
          </a:p>
        </p:txBody>
      </p:sp>
      <p:sp>
        <p:nvSpPr>
          <p:cNvPr id="248" name="The minute we store a user's password, we've taken on the responsibility of securing their password"/>
          <p:cNvSpPr txBox="1"/>
          <p:nvPr/>
        </p:nvSpPr>
        <p:spPr>
          <a:xfrm>
            <a:off x="2759202" y="7147025"/>
            <a:ext cx="7740396" cy="82935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1" i="1">
                <a:latin typeface="+mn-lt"/>
                <a:ea typeface="+mn-ea"/>
                <a:cs typeface="+mn-cs"/>
                <a:sym typeface="Helvetica Neue"/>
              </a:defRPr>
            </a:lvl1pPr>
          </a:lstStyle>
          <a:p>
            <a:pPr/>
            <a:r>
              <a:t>The minute we store a user's password, we've taken on the responsibility of securing their password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2" name="Title 1"/>
          <p:cNvSpPr txBox="1"/>
          <p:nvPr>
            <p:ph type="title"/>
          </p:nvPr>
        </p:nvSpPr>
        <p:spPr>
          <a:xfrm>
            <a:off x="555527" y="4200592"/>
            <a:ext cx="11704323" cy="1239979"/>
          </a:xfrm>
          <a:prstGeom prst="rect">
            <a:avLst/>
          </a:prstGeom>
        </p:spPr>
        <p:txBody>
          <a:bodyPr/>
          <a:lstStyle>
            <a:lvl1pPr>
              <a:defRPr i="1"/>
            </a:lvl1pPr>
          </a:lstStyle>
          <a:p>
            <a:pPr/>
            <a:r>
              <a:t>Hashing Examples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256" name="Title 1"/>
          <p:cNvSpPr txBox="1"/>
          <p:nvPr>
            <p:ph type="title"/>
          </p:nvPr>
        </p:nvSpPr>
        <p:spPr>
          <a:xfrm>
            <a:off x="433491" y="-1"/>
            <a:ext cx="8298214" cy="929926"/>
          </a:xfrm>
          <a:prstGeom prst="rect">
            <a:avLst/>
          </a:prstGeom>
        </p:spPr>
        <p:txBody>
          <a:bodyPr/>
          <a:lstStyle/>
          <a:p>
            <a:pPr/>
            <a:r>
              <a:t>Use Strong Passwords</a:t>
            </a:r>
          </a:p>
        </p:txBody>
      </p:sp>
      <p:pic>
        <p:nvPicPr>
          <p:cNvPr id="257" name="Image" descr="Image"/>
          <p:cNvPicPr>
            <a:picLocks noChangeAspect="1"/>
          </p:cNvPicPr>
          <p:nvPr/>
        </p:nvPicPr>
        <p:blipFill>
          <a:blip r:embed="rId3">
            <a:extLst/>
          </a:blip>
          <a:stretch>
            <a:fillRect/>
          </a:stretch>
        </p:blipFill>
        <p:spPr>
          <a:xfrm>
            <a:off x="523009" y="1100813"/>
            <a:ext cx="6518365" cy="3596996"/>
          </a:xfrm>
          <a:prstGeom prst="rect">
            <a:avLst/>
          </a:prstGeom>
          <a:ln w="12700">
            <a:miter lim="400000"/>
          </a:ln>
        </p:spPr>
      </p:pic>
      <p:sp>
        <p:nvSpPr>
          <p:cNvPr id="258" name="In August 2015, hackers released password data for 36 million accounts."/>
          <p:cNvSpPr txBox="1"/>
          <p:nvPr/>
        </p:nvSpPr>
        <p:spPr>
          <a:xfrm>
            <a:off x="514191" y="4868695"/>
            <a:ext cx="5601015" cy="1197659"/>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1">
                <a:latin typeface="+mn-lt"/>
                <a:ea typeface="+mn-ea"/>
                <a:cs typeface="+mn-cs"/>
                <a:sym typeface="Helvetica Neue"/>
              </a:defRPr>
            </a:lvl1pPr>
          </a:lstStyle>
          <a:p>
            <a:pPr/>
            <a:r>
              <a:t>In August 2015, hackers released password data for 36 million accounts.</a:t>
            </a:r>
          </a:p>
        </p:txBody>
      </p:sp>
      <p:sp>
        <p:nvSpPr>
          <p:cNvPr id="259" name="The company employed BCrypt encryption."/>
          <p:cNvSpPr txBox="1"/>
          <p:nvPr/>
        </p:nvSpPr>
        <p:spPr>
          <a:xfrm>
            <a:off x="523650" y="6309424"/>
            <a:ext cx="7260033" cy="82935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algn="l">
              <a:defRPr b="1">
                <a:latin typeface="+mn-lt"/>
                <a:ea typeface="+mn-ea"/>
                <a:cs typeface="+mn-cs"/>
                <a:sym typeface="Helvetica Neue"/>
              </a:defRPr>
            </a:pPr>
            <a:r>
              <a:t>The company employed BCrypt encryption but…</a:t>
            </a:r>
          </a:p>
          <a:p>
            <a:pPr algn="l">
              <a:defRPr b="1">
                <a:latin typeface="+mn-lt"/>
                <a:ea typeface="+mn-ea"/>
                <a:cs typeface="+mn-cs"/>
                <a:sym typeface="Helvetica Neue"/>
              </a:defRPr>
            </a:pPr>
            <a:r>
              <a:t>Not all accounts were protected with BCrypt.</a:t>
            </a:r>
          </a:p>
        </p:txBody>
      </p:sp>
      <p:sp>
        <p:nvSpPr>
          <p:cNvPr id="260" name="A security researcher could only crack 4000 of the weakest passwords."/>
          <p:cNvSpPr txBox="1"/>
          <p:nvPr/>
        </p:nvSpPr>
        <p:spPr>
          <a:xfrm>
            <a:off x="544363" y="7381851"/>
            <a:ext cx="5815052" cy="1197660"/>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lvl1pPr algn="l">
              <a:defRPr b="1">
                <a:latin typeface="+mn-lt"/>
                <a:ea typeface="+mn-ea"/>
                <a:cs typeface="+mn-cs"/>
                <a:sym typeface="Helvetica Neue"/>
              </a:defRPr>
            </a:lvl1pPr>
          </a:lstStyle>
          <a:p>
            <a:pPr/>
            <a:r>
              <a:t>Of those that were, A security researcher could only crack 4000 of the weakest passwords.</a:t>
            </a:r>
          </a:p>
        </p:txBody>
      </p:sp>
      <p:grpSp>
        <p:nvGrpSpPr>
          <p:cNvPr id="265" name="Group"/>
          <p:cNvGrpSpPr/>
          <p:nvPr/>
        </p:nvGrpSpPr>
        <p:grpSpPr>
          <a:xfrm>
            <a:off x="9008795" y="1442601"/>
            <a:ext cx="3086102" cy="7175502"/>
            <a:chOff x="0" y="0"/>
            <a:chExt cx="3086100" cy="7175500"/>
          </a:xfrm>
        </p:grpSpPr>
        <p:pic>
          <p:nvPicPr>
            <p:cNvPr id="261" name="Screen Shot 2019-03-10 at 2.59.11 PM.png" descr="Screen Shot 2019-03-10 at 2.59.11 PM.png"/>
            <p:cNvPicPr>
              <a:picLocks noChangeAspect="1"/>
            </p:cNvPicPr>
            <p:nvPr/>
          </p:nvPicPr>
          <p:blipFill>
            <a:blip r:embed="rId4">
              <a:extLst/>
            </a:blip>
            <a:stretch>
              <a:fillRect/>
            </a:stretch>
          </p:blipFill>
          <p:spPr>
            <a:xfrm>
              <a:off x="0" y="0"/>
              <a:ext cx="3086101" cy="7175501"/>
            </a:xfrm>
            <a:prstGeom prst="rect">
              <a:avLst/>
            </a:prstGeom>
            <a:ln w="12700" cap="flat">
              <a:noFill/>
              <a:miter lim="400000"/>
            </a:ln>
            <a:effectLst/>
          </p:spPr>
        </p:pic>
        <p:sp>
          <p:nvSpPr>
            <p:cNvPr id="262" name="Rectangle"/>
            <p:cNvSpPr/>
            <p:nvPr/>
          </p:nvSpPr>
          <p:spPr>
            <a:xfrm>
              <a:off x="215056" y="4044848"/>
              <a:ext cx="182506" cy="216042"/>
            </a:xfrm>
            <a:prstGeom prst="rect">
              <a:avLst/>
            </a:prstGeom>
            <a:solidFill>
              <a:srgbClr val="00A2FF"/>
            </a:solidFill>
            <a:ln w="12700" cap="flat">
              <a:noFill/>
              <a:miter lim="400000"/>
            </a:ln>
            <a:effectLst/>
          </p:spPr>
          <p:txBody>
            <a:bodyPr wrap="square" lIns="50800" tIns="50800" rIns="50800" bIns="50800" numCol="1" anchor="ctr">
              <a:noAutofit/>
            </a:bodyPr>
            <a:lstStyle/>
            <a:p>
              <a:pPr>
                <a:defRPr sz="2200">
                  <a:solidFill>
                    <a:srgbClr val="FFFFFF"/>
                  </a:solidFill>
                </a:defRPr>
              </a:pPr>
            </a:p>
          </p:txBody>
        </p:sp>
        <p:sp>
          <p:nvSpPr>
            <p:cNvPr id="263" name="Rectangle"/>
            <p:cNvSpPr/>
            <p:nvPr/>
          </p:nvSpPr>
          <p:spPr>
            <a:xfrm>
              <a:off x="215056" y="4696007"/>
              <a:ext cx="182506" cy="216041"/>
            </a:xfrm>
            <a:prstGeom prst="rect">
              <a:avLst/>
            </a:prstGeom>
            <a:solidFill>
              <a:srgbClr val="00A2FF"/>
            </a:solidFill>
            <a:ln w="12700" cap="flat">
              <a:noFill/>
              <a:miter lim="400000"/>
            </a:ln>
            <a:effectLst/>
          </p:spPr>
          <p:txBody>
            <a:bodyPr wrap="square" lIns="50800" tIns="50800" rIns="50800" bIns="50800" numCol="1" anchor="ctr">
              <a:noAutofit/>
            </a:bodyPr>
            <a:lstStyle/>
            <a:p>
              <a:pPr>
                <a:defRPr sz="2200">
                  <a:solidFill>
                    <a:srgbClr val="FFFFFF"/>
                  </a:solidFill>
                </a:defRPr>
              </a:pPr>
            </a:p>
          </p:txBody>
        </p:sp>
        <p:sp>
          <p:nvSpPr>
            <p:cNvPr id="264" name="Rectangle"/>
            <p:cNvSpPr/>
            <p:nvPr/>
          </p:nvSpPr>
          <p:spPr>
            <a:xfrm>
              <a:off x="215056" y="5339266"/>
              <a:ext cx="182506" cy="216042"/>
            </a:xfrm>
            <a:prstGeom prst="rect">
              <a:avLst/>
            </a:prstGeom>
            <a:solidFill>
              <a:srgbClr val="00A2FF"/>
            </a:solidFill>
            <a:ln w="12700" cap="flat">
              <a:noFill/>
              <a:miter lim="400000"/>
            </a:ln>
            <a:effectLst/>
          </p:spPr>
          <p:txBody>
            <a:bodyPr wrap="square" lIns="50800" tIns="50800" rIns="50800" bIns="50800" numCol="1" anchor="ctr">
              <a:noAutofit/>
            </a:bodyPr>
            <a:lstStyle/>
            <a:p>
              <a:pPr>
                <a:defRPr sz="2200">
                  <a:solidFill>
                    <a:srgbClr val="FFFFFF"/>
                  </a:solidFill>
                </a:defRPr>
              </a:pPr>
            </a:p>
          </p:txBody>
        </p:sp>
      </p:gr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257"/>
                                        </p:tgtEl>
                                        <p:attrNameLst>
                                          <p:attrName>style.visibility</p:attrName>
                                        </p:attrNameLst>
                                      </p:cBhvr>
                                      <p:to>
                                        <p:strVal val="visible"/>
                                      </p:to>
                                    </p:set>
                                    <p:animEffect filter="dissolve" transition="in">
                                      <p:cBhvr>
                                        <p:cTn id="7" dur="1500"/>
                                        <p:tgtEl>
                                          <p:spTgt spid="257"/>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265"/>
                                        </p:tgtEl>
                                        <p:attrNameLst>
                                          <p:attrName>style.visibility</p:attrName>
                                        </p:attrNameLst>
                                      </p:cBhvr>
                                      <p:to>
                                        <p:strVal val="visible"/>
                                      </p:to>
                                    </p:set>
                                    <p:animEffect filter="dissolve" transition="in">
                                      <p:cBhvr>
                                        <p:cTn id="12" dur="1500"/>
                                        <p:tgtEl>
                                          <p:spTgt spid="265"/>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ID="9" grpId="3" fill="hold">
                                  <p:stCondLst>
                                    <p:cond delay="0"/>
                                  </p:stCondLst>
                                  <p:iterate type="el" backwards="0">
                                    <p:tmAbs val="0"/>
                                  </p:iterate>
                                  <p:childTnLst>
                                    <p:set>
                                      <p:cBhvr>
                                        <p:cTn id="16" fill="hold"/>
                                        <p:tgtEl>
                                          <p:spTgt spid="258"/>
                                        </p:tgtEl>
                                        <p:attrNameLst>
                                          <p:attrName>style.visibility</p:attrName>
                                        </p:attrNameLst>
                                      </p:cBhvr>
                                      <p:to>
                                        <p:strVal val="visible"/>
                                      </p:to>
                                    </p:set>
                                    <p:animEffect filter="dissolve" transition="in">
                                      <p:cBhvr>
                                        <p:cTn id="17" dur="1500"/>
                                        <p:tgtEl>
                                          <p:spTgt spid="258"/>
                                        </p:tgtEl>
                                      </p:cBhvr>
                                    </p:animEffect>
                                  </p:childTnLst>
                                </p:cTn>
                              </p:par>
                            </p:childTnLst>
                          </p:cTn>
                        </p:par>
                      </p:childTnLst>
                    </p:cTn>
                  </p:par>
                  <p:par>
                    <p:cTn id="18" fill="hold">
                      <p:stCondLst>
                        <p:cond delay="indefinite"/>
                      </p:stCondLst>
                      <p:childTnLst>
                        <p:par>
                          <p:cTn id="19" fill="hold">
                            <p:stCondLst>
                              <p:cond delay="0"/>
                            </p:stCondLst>
                            <p:childTnLst>
                              <p:par>
                                <p:cTn id="20" presetClass="entr" nodeType="clickEffect" presetID="9" grpId="4" fill="hold">
                                  <p:stCondLst>
                                    <p:cond delay="0"/>
                                  </p:stCondLst>
                                  <p:iterate type="el" backwards="0">
                                    <p:tmAbs val="0"/>
                                  </p:iterate>
                                  <p:childTnLst>
                                    <p:set>
                                      <p:cBhvr>
                                        <p:cTn id="21" fill="hold"/>
                                        <p:tgtEl>
                                          <p:spTgt spid="259"/>
                                        </p:tgtEl>
                                        <p:attrNameLst>
                                          <p:attrName>style.visibility</p:attrName>
                                        </p:attrNameLst>
                                      </p:cBhvr>
                                      <p:to>
                                        <p:strVal val="visible"/>
                                      </p:to>
                                    </p:set>
                                    <p:animEffect filter="dissolve" transition="in">
                                      <p:cBhvr>
                                        <p:cTn id="22" dur="1500"/>
                                        <p:tgtEl>
                                          <p:spTgt spid="259"/>
                                        </p:tgtEl>
                                      </p:cBhvr>
                                    </p:animEffect>
                                  </p:childTnLst>
                                </p:cTn>
                              </p:par>
                            </p:childTnLst>
                          </p:cTn>
                        </p:par>
                      </p:childTnLst>
                    </p:cTn>
                  </p:par>
                  <p:par>
                    <p:cTn id="23" fill="hold">
                      <p:stCondLst>
                        <p:cond delay="indefinite"/>
                      </p:stCondLst>
                      <p:childTnLst>
                        <p:par>
                          <p:cTn id="24" fill="hold">
                            <p:stCondLst>
                              <p:cond delay="0"/>
                            </p:stCondLst>
                            <p:childTnLst>
                              <p:par>
                                <p:cTn id="25" presetClass="entr" nodeType="clickEffect" presetID="9" grpId="5" fill="hold">
                                  <p:stCondLst>
                                    <p:cond delay="0"/>
                                  </p:stCondLst>
                                  <p:iterate type="el" backwards="0">
                                    <p:tmAbs val="0"/>
                                  </p:iterate>
                                  <p:childTnLst>
                                    <p:set>
                                      <p:cBhvr>
                                        <p:cTn id="26" fill="hold"/>
                                        <p:tgtEl>
                                          <p:spTgt spid="260"/>
                                        </p:tgtEl>
                                        <p:attrNameLst>
                                          <p:attrName>style.visibility</p:attrName>
                                        </p:attrNameLst>
                                      </p:cBhvr>
                                      <p:to>
                                        <p:strVal val="visible"/>
                                      </p:to>
                                    </p:set>
                                    <p:animEffect filter="dissolve" transition="in">
                                      <p:cBhvr>
                                        <p:cTn id="27" dur="1500"/>
                                        <p:tgtEl>
                                          <p:spTgt spid="260"/>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258" grpId="3"/>
      <p:bldP build="whole" bldLvl="1" animBg="1" rev="0" advAuto="0" spid="259" grpId="4"/>
      <p:bldP build="whole" bldLvl="1" animBg="1" rev="0" advAuto="0" spid="257" grpId="1"/>
      <p:bldP build="whole" bldLvl="1" animBg="1" rev="0" advAuto="0" spid="265" grpId="2"/>
      <p:bldP build="whole" bldLvl="1" animBg="1" rev="0" advAuto="0" spid="260" grpId="5"/>
    </p:bldLst>
  </p:timing>
</p:sld>
</file>

<file path=ppt/slides/slide2.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54" name="Title 1"/>
          <p:cNvSpPr txBox="1"/>
          <p:nvPr>
            <p:ph type="title"/>
          </p:nvPr>
        </p:nvSpPr>
        <p:spPr>
          <a:xfrm>
            <a:off x="433492" y="-1"/>
            <a:ext cx="7780305" cy="929926"/>
          </a:xfrm>
          <a:prstGeom prst="rect">
            <a:avLst/>
          </a:prstGeom>
        </p:spPr>
        <p:txBody>
          <a:bodyPr/>
          <a:lstStyle/>
          <a:p>
            <a:pPr/>
            <a:r>
              <a:t>Importance Of Data Security</a:t>
            </a:r>
          </a:p>
        </p:txBody>
      </p:sp>
      <p:pic>
        <p:nvPicPr>
          <p:cNvPr id="155" name="IMG_0937.jpeg" descr="IMG_0937.jpeg"/>
          <p:cNvPicPr>
            <a:picLocks noChangeAspect="1"/>
          </p:cNvPicPr>
          <p:nvPr/>
        </p:nvPicPr>
        <p:blipFill>
          <a:blip r:embed="rId3">
            <a:extLst/>
          </a:blip>
          <a:stretch>
            <a:fillRect/>
          </a:stretch>
        </p:blipFill>
        <p:spPr>
          <a:xfrm>
            <a:off x="6308792" y="1061560"/>
            <a:ext cx="5189711" cy="7937587"/>
          </a:xfrm>
          <a:prstGeom prst="rect">
            <a:avLst/>
          </a:prstGeom>
          <a:ln w="12700">
            <a:miter lim="400000"/>
          </a:ln>
        </p:spPr>
      </p:pic>
      <p:sp>
        <p:nvSpPr>
          <p:cNvPr id="156" name="Poster At Gap"/>
          <p:cNvSpPr txBox="1"/>
          <p:nvPr/>
        </p:nvSpPr>
        <p:spPr>
          <a:xfrm>
            <a:off x="1972086" y="4646270"/>
            <a:ext cx="2146403" cy="46105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mn-lt"/>
                <a:ea typeface="+mn-ea"/>
                <a:cs typeface="+mn-cs"/>
                <a:sym typeface="Helvetica Neue"/>
              </a:defRPr>
            </a:lvl1pPr>
          </a:lstStyle>
          <a:p>
            <a:pPr/>
            <a:r>
              <a:t>Poster At Gap</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0" name="Title 1"/>
          <p:cNvSpPr txBox="1"/>
          <p:nvPr>
            <p:ph type="title"/>
          </p:nvPr>
        </p:nvSpPr>
        <p:spPr>
          <a:xfrm>
            <a:off x="433492" y="-1"/>
            <a:ext cx="7780305" cy="929926"/>
          </a:xfrm>
          <a:prstGeom prst="rect">
            <a:avLst/>
          </a:prstGeom>
        </p:spPr>
        <p:txBody>
          <a:bodyPr/>
          <a:lstStyle/>
          <a:p>
            <a:pPr/>
            <a:r>
              <a:t>Importance Of Data Security</a:t>
            </a:r>
          </a:p>
        </p:txBody>
      </p:sp>
      <p:sp>
        <p:nvSpPr>
          <p:cNvPr id="161" name="Poster At Gap"/>
          <p:cNvSpPr txBox="1"/>
          <p:nvPr/>
        </p:nvSpPr>
        <p:spPr>
          <a:xfrm>
            <a:off x="1632092" y="1146659"/>
            <a:ext cx="2146402" cy="461059"/>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defRPr b="1">
                <a:latin typeface="+mn-lt"/>
                <a:ea typeface="+mn-ea"/>
                <a:cs typeface="+mn-cs"/>
                <a:sym typeface="Helvetica Neue"/>
              </a:defRPr>
            </a:lvl1pPr>
          </a:lstStyle>
          <a:p>
            <a:pPr/>
            <a:r>
              <a:t>Poster At Gap</a:t>
            </a:r>
          </a:p>
        </p:txBody>
      </p:sp>
      <p:pic>
        <p:nvPicPr>
          <p:cNvPr id="162" name="IMG_0938.jpeg" descr="IMG_0938.jpeg"/>
          <p:cNvPicPr>
            <a:picLocks noChangeAspect="1"/>
          </p:cNvPicPr>
          <p:nvPr/>
        </p:nvPicPr>
        <p:blipFill>
          <a:blip r:embed="rId3">
            <a:extLst/>
          </a:blip>
          <a:stretch>
            <a:fillRect/>
          </a:stretch>
        </p:blipFill>
        <p:spPr>
          <a:xfrm>
            <a:off x="869439" y="1932163"/>
            <a:ext cx="11265922" cy="6872586"/>
          </a:xfrm>
          <a:prstGeom prst="rect">
            <a:avLst/>
          </a:prstGeom>
          <a:ln w="12700">
            <a:miter lim="400000"/>
          </a:ln>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66" name="Title 1"/>
          <p:cNvSpPr txBox="1"/>
          <p:nvPr>
            <p:ph type="title"/>
          </p:nvPr>
        </p:nvSpPr>
        <p:spPr>
          <a:xfrm>
            <a:off x="433492" y="-1"/>
            <a:ext cx="7780305" cy="929926"/>
          </a:xfrm>
          <a:prstGeom prst="rect">
            <a:avLst/>
          </a:prstGeom>
        </p:spPr>
        <p:txBody>
          <a:bodyPr/>
          <a:lstStyle/>
          <a:p>
            <a:pPr/>
            <a:r>
              <a:t>Headlines…</a:t>
            </a:r>
          </a:p>
        </p:txBody>
      </p:sp>
      <p:pic>
        <p:nvPicPr>
          <p:cNvPr id="167" name="2_lord_and_taylor.png" descr="2_lord_and_taylor.png"/>
          <p:cNvPicPr>
            <a:picLocks noChangeAspect="1"/>
          </p:cNvPicPr>
          <p:nvPr/>
        </p:nvPicPr>
        <p:blipFill>
          <a:blip r:embed="rId3">
            <a:extLst/>
          </a:blip>
          <a:stretch>
            <a:fillRect/>
          </a:stretch>
        </p:blipFill>
        <p:spPr>
          <a:xfrm>
            <a:off x="237591" y="1100813"/>
            <a:ext cx="6655298" cy="2326124"/>
          </a:xfrm>
          <a:prstGeom prst="rect">
            <a:avLst/>
          </a:prstGeom>
          <a:ln w="12700">
            <a:miter lim="400000"/>
          </a:ln>
          <a:effectLst>
            <a:outerShdw sx="100000" sy="100000" kx="0" ky="0" algn="b" rotWithShape="0" blurRad="215900" dist="25400" dir="5400000">
              <a:srgbClr val="000000">
                <a:alpha val="75000"/>
              </a:srgbClr>
            </a:outerShdw>
          </a:effectLst>
        </p:spPr>
      </p:pic>
      <p:pic>
        <p:nvPicPr>
          <p:cNvPr id="168" name="3_underarmour_headline.png" descr="3_underarmour_headline.png"/>
          <p:cNvPicPr>
            <a:picLocks noChangeAspect="1"/>
          </p:cNvPicPr>
          <p:nvPr/>
        </p:nvPicPr>
        <p:blipFill>
          <a:blip r:embed="rId4">
            <a:extLst/>
          </a:blip>
          <a:stretch>
            <a:fillRect/>
          </a:stretch>
        </p:blipFill>
        <p:spPr>
          <a:xfrm>
            <a:off x="5600131" y="2972911"/>
            <a:ext cx="5736693" cy="2284581"/>
          </a:xfrm>
          <a:prstGeom prst="rect">
            <a:avLst/>
          </a:prstGeom>
          <a:ln w="12700">
            <a:miter lim="400000"/>
          </a:ln>
          <a:effectLst>
            <a:outerShdw sx="100000" sy="100000" kx="0" ky="0" algn="b" rotWithShape="0" blurRad="215900" dist="25400" dir="5400000">
              <a:srgbClr val="000000">
                <a:alpha val="75000"/>
              </a:srgbClr>
            </a:outerShdw>
          </a:effectLst>
        </p:spPr>
      </p:pic>
      <p:pic>
        <p:nvPicPr>
          <p:cNvPr id="169" name="Screen Shot 2019-03-10 at 2.30.59 PM.png" descr="Screen Shot 2019-03-10 at 2.30.59 PM.png"/>
          <p:cNvPicPr>
            <a:picLocks noChangeAspect="1"/>
          </p:cNvPicPr>
          <p:nvPr/>
        </p:nvPicPr>
        <p:blipFill>
          <a:blip r:embed="rId5">
            <a:extLst/>
          </a:blip>
          <a:stretch>
            <a:fillRect/>
          </a:stretch>
        </p:blipFill>
        <p:spPr>
          <a:xfrm>
            <a:off x="278447" y="3801824"/>
            <a:ext cx="4457032" cy="2284581"/>
          </a:xfrm>
          <a:prstGeom prst="rect">
            <a:avLst/>
          </a:prstGeom>
          <a:ln w="12700">
            <a:miter lim="400000"/>
          </a:ln>
          <a:effectLst>
            <a:outerShdw sx="100000" sy="100000" kx="0" ky="0" algn="b" rotWithShape="0" blurRad="215900" dist="25400" dir="5400000">
              <a:srgbClr val="000000">
                <a:alpha val="75000"/>
              </a:srgbClr>
            </a:outerShdw>
          </a:effectLst>
        </p:spPr>
      </p:pic>
      <p:pic>
        <p:nvPicPr>
          <p:cNvPr id="170" name="Screen Shot 2019-03-10 at 2.29.14 PM.png" descr="Screen Shot 2019-03-10 at 2.29.14 PM.png"/>
          <p:cNvPicPr>
            <a:picLocks noChangeAspect="1"/>
          </p:cNvPicPr>
          <p:nvPr/>
        </p:nvPicPr>
        <p:blipFill>
          <a:blip r:embed="rId6">
            <a:extLst/>
          </a:blip>
          <a:stretch>
            <a:fillRect/>
          </a:stretch>
        </p:blipFill>
        <p:spPr>
          <a:xfrm>
            <a:off x="7306612" y="990313"/>
            <a:ext cx="5485996" cy="1796302"/>
          </a:xfrm>
          <a:prstGeom prst="rect">
            <a:avLst/>
          </a:prstGeom>
          <a:ln w="12700">
            <a:miter lim="400000"/>
          </a:ln>
          <a:effectLst>
            <a:outerShdw sx="100000" sy="100000" kx="0" ky="0" algn="b" rotWithShape="0" blurRad="215900" dist="25400" dir="5400000">
              <a:srgbClr val="000000">
                <a:alpha val="75000"/>
              </a:srgbClr>
            </a:outerShdw>
          </a:effectLst>
        </p:spPr>
      </p:pic>
      <p:pic>
        <p:nvPicPr>
          <p:cNvPr id="171" name="Screen Shot 2019-03-10 at 2.28.37 PM.png" descr="Screen Shot 2019-03-10 at 2.28.37 PM.png"/>
          <p:cNvPicPr>
            <a:picLocks noChangeAspect="1"/>
          </p:cNvPicPr>
          <p:nvPr/>
        </p:nvPicPr>
        <p:blipFill>
          <a:blip r:embed="rId7">
            <a:extLst/>
          </a:blip>
          <a:stretch>
            <a:fillRect/>
          </a:stretch>
        </p:blipFill>
        <p:spPr>
          <a:xfrm>
            <a:off x="8092748" y="5443790"/>
            <a:ext cx="4568574" cy="1940269"/>
          </a:xfrm>
          <a:prstGeom prst="rect">
            <a:avLst/>
          </a:prstGeom>
          <a:ln w="12700">
            <a:miter lim="400000"/>
          </a:ln>
          <a:effectLst>
            <a:outerShdw sx="100000" sy="100000" kx="0" ky="0" algn="b" rotWithShape="0" blurRad="215900" dist="25400" dir="5400000">
              <a:srgbClr val="000000">
                <a:alpha val="75000"/>
              </a:srgbClr>
            </a:outerShdw>
          </a:effectLst>
        </p:spPr>
      </p:pic>
      <p:pic>
        <p:nvPicPr>
          <p:cNvPr id="172" name="Screen Shot 2019-03-10 at 2.27.04 PM.png" descr="Screen Shot 2019-03-10 at 2.27.04 PM.png"/>
          <p:cNvPicPr>
            <a:picLocks noChangeAspect="1"/>
          </p:cNvPicPr>
          <p:nvPr/>
        </p:nvPicPr>
        <p:blipFill>
          <a:blip r:embed="rId8">
            <a:extLst/>
          </a:blip>
          <a:stretch>
            <a:fillRect/>
          </a:stretch>
        </p:blipFill>
        <p:spPr>
          <a:xfrm>
            <a:off x="2172516" y="5214646"/>
            <a:ext cx="4879536" cy="1814902"/>
          </a:xfrm>
          <a:prstGeom prst="rect">
            <a:avLst/>
          </a:prstGeom>
          <a:ln w="12700">
            <a:miter lim="400000"/>
          </a:ln>
          <a:effectLst>
            <a:outerShdw sx="100000" sy="100000" kx="0" ky="0" algn="b" rotWithShape="0" blurRad="215900" dist="25400" dir="5400000">
              <a:srgbClr val="000000">
                <a:alpha val="75000"/>
              </a:srgbClr>
            </a:outerShdw>
          </a:effectLst>
        </p:spPr>
      </p:pic>
      <p:pic>
        <p:nvPicPr>
          <p:cNvPr id="173" name="Screen Shot 2019-03-10 at 2.33.24 PM.png" descr="Screen Shot 2019-03-10 at 2.33.24 PM.png"/>
          <p:cNvPicPr>
            <a:picLocks noChangeAspect="1"/>
          </p:cNvPicPr>
          <p:nvPr/>
        </p:nvPicPr>
        <p:blipFill>
          <a:blip r:embed="rId9">
            <a:extLst/>
          </a:blip>
          <a:stretch>
            <a:fillRect/>
          </a:stretch>
        </p:blipFill>
        <p:spPr>
          <a:xfrm>
            <a:off x="158638" y="6761098"/>
            <a:ext cx="6539263" cy="2284581"/>
          </a:xfrm>
          <a:prstGeom prst="rect">
            <a:avLst/>
          </a:prstGeom>
          <a:ln w="12700">
            <a:miter lim="400000"/>
          </a:ln>
          <a:effectLst>
            <a:outerShdw sx="100000" sy="100000" kx="0" ky="0" algn="b" rotWithShape="0" blurRad="215900" dist="25400" dir="5400000">
              <a:srgbClr val="000000">
                <a:alpha val="75000"/>
              </a:srgbClr>
            </a:outerShdw>
          </a:effectLst>
        </p:spPr>
      </p:pic>
      <p:pic>
        <p:nvPicPr>
          <p:cNvPr id="174" name="Screen Shot 2019-03-10 at 2.34.54 PM.png" descr="Screen Shot 2019-03-10 at 2.34.54 PM.png"/>
          <p:cNvPicPr>
            <a:picLocks noChangeAspect="1"/>
          </p:cNvPicPr>
          <p:nvPr/>
        </p:nvPicPr>
        <p:blipFill>
          <a:blip r:embed="rId10">
            <a:extLst/>
          </a:blip>
          <a:stretch>
            <a:fillRect/>
          </a:stretch>
        </p:blipFill>
        <p:spPr>
          <a:xfrm>
            <a:off x="6524021" y="6825202"/>
            <a:ext cx="6017479" cy="1849175"/>
          </a:xfrm>
          <a:prstGeom prst="rect">
            <a:avLst/>
          </a:prstGeom>
          <a:ln w="12700">
            <a:miter lim="400000"/>
          </a:ln>
          <a:effectLst>
            <a:outerShdw sx="100000" sy="100000" kx="0" ky="0" algn="b" rotWithShape="0" blurRad="215900" dist="25400" dir="5400000">
              <a:srgbClr val="000000">
                <a:alpha val="75000"/>
              </a:srgbClr>
            </a:outerShdw>
          </a:effectLst>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70"/>
                                        </p:tgtEl>
                                        <p:attrNameLst>
                                          <p:attrName>style.visibility</p:attrName>
                                        </p:attrNameLst>
                                      </p:cBhvr>
                                      <p:to>
                                        <p:strVal val="visible"/>
                                      </p:to>
                                    </p:set>
                                    <p:animEffect filter="dissolve" transition="in">
                                      <p:cBhvr>
                                        <p:cTn id="7" dur="500"/>
                                        <p:tgtEl>
                                          <p:spTgt spid="170"/>
                                        </p:tgtEl>
                                      </p:cBhvr>
                                    </p:animEffect>
                                  </p:childTnLst>
                                </p:cTn>
                              </p:par>
                            </p:childTnLst>
                          </p:cTn>
                        </p:par>
                      </p:childTnLst>
                    </p:cTn>
                  </p:par>
                  <p:par>
                    <p:cTn id="8" fill="hold">
                      <p:stCondLst>
                        <p:cond delay="indefinite"/>
                      </p:stCondLst>
                      <p:childTnLst>
                        <p:par>
                          <p:cTn id="9" fill="hold">
                            <p:stCondLst>
                              <p:cond delay="0"/>
                            </p:stCondLst>
                            <p:childTnLst>
                              <p:par>
                                <p:cTn id="10" presetClass="entr" nodeType="clickEffect" presetID="9" grpId="2" fill="hold">
                                  <p:stCondLst>
                                    <p:cond delay="0"/>
                                  </p:stCondLst>
                                  <p:iterate type="el" backwards="0">
                                    <p:tmAbs val="0"/>
                                  </p:iterate>
                                  <p:childTnLst>
                                    <p:set>
                                      <p:cBhvr>
                                        <p:cTn id="11" fill="hold"/>
                                        <p:tgtEl>
                                          <p:spTgt spid="167"/>
                                        </p:tgtEl>
                                        <p:attrNameLst>
                                          <p:attrName>style.visibility</p:attrName>
                                        </p:attrNameLst>
                                      </p:cBhvr>
                                      <p:to>
                                        <p:strVal val="visible"/>
                                      </p:to>
                                    </p:set>
                                    <p:animEffect filter="dissolve" transition="in">
                                      <p:cBhvr>
                                        <p:cTn id="12" dur="500"/>
                                        <p:tgtEl>
                                          <p:spTgt spid="167"/>
                                        </p:tgtEl>
                                      </p:cBhvr>
                                    </p:animEffect>
                                  </p:childTnLst>
                                </p:cTn>
                              </p:par>
                            </p:childTnLst>
                          </p:cTn>
                        </p:par>
                      </p:childTnLst>
                    </p:cTn>
                  </p:par>
                  <p:par>
                    <p:cTn id="13" fill="hold">
                      <p:stCondLst>
                        <p:cond delay="indefinite"/>
                      </p:stCondLst>
                      <p:childTnLst>
                        <p:par>
                          <p:cTn id="14" fill="hold">
                            <p:stCondLst>
                              <p:cond delay="0"/>
                            </p:stCondLst>
                            <p:childTnLst>
                              <p:par>
                                <p:cTn id="15" presetClass="entr" nodeType="clickEffect" presetID="9" grpId="3" fill="hold">
                                  <p:stCondLst>
                                    <p:cond delay="0"/>
                                  </p:stCondLst>
                                  <p:iterate type="el" backwards="0">
                                    <p:tmAbs val="0"/>
                                  </p:iterate>
                                  <p:childTnLst>
                                    <p:set>
                                      <p:cBhvr>
                                        <p:cTn id="16" fill="hold"/>
                                        <p:tgtEl>
                                          <p:spTgt spid="168"/>
                                        </p:tgtEl>
                                        <p:attrNameLst>
                                          <p:attrName>style.visibility</p:attrName>
                                        </p:attrNameLst>
                                      </p:cBhvr>
                                      <p:to>
                                        <p:strVal val="visible"/>
                                      </p:to>
                                    </p:set>
                                    <p:animEffect filter="dissolve" transition="in">
                                      <p:cBhvr>
                                        <p:cTn id="17" dur="500"/>
                                        <p:tgtEl>
                                          <p:spTgt spid="168"/>
                                        </p:tgtEl>
                                      </p:cBhvr>
                                    </p:animEffect>
                                  </p:childTnLst>
                                </p:cTn>
                              </p:par>
                            </p:childTnLst>
                          </p:cTn>
                        </p:par>
                      </p:childTnLst>
                    </p:cTn>
                  </p:par>
                  <p:par>
                    <p:cTn id="18" fill="hold">
                      <p:stCondLst>
                        <p:cond delay="indefinite"/>
                      </p:stCondLst>
                      <p:childTnLst>
                        <p:par>
                          <p:cTn id="19" fill="hold">
                            <p:stCondLst>
                              <p:cond delay="0"/>
                            </p:stCondLst>
                            <p:childTnLst>
                              <p:par>
                                <p:cTn id="20" presetClass="entr" nodeType="clickEffect" presetID="9" grpId="4" fill="hold">
                                  <p:stCondLst>
                                    <p:cond delay="0"/>
                                  </p:stCondLst>
                                  <p:iterate type="el" backwards="0">
                                    <p:tmAbs val="0"/>
                                  </p:iterate>
                                  <p:childTnLst>
                                    <p:set>
                                      <p:cBhvr>
                                        <p:cTn id="21" fill="hold"/>
                                        <p:tgtEl>
                                          <p:spTgt spid="169"/>
                                        </p:tgtEl>
                                        <p:attrNameLst>
                                          <p:attrName>style.visibility</p:attrName>
                                        </p:attrNameLst>
                                      </p:cBhvr>
                                      <p:to>
                                        <p:strVal val="visible"/>
                                      </p:to>
                                    </p:set>
                                    <p:animEffect filter="dissolve" transition="in">
                                      <p:cBhvr>
                                        <p:cTn id="22" dur="500"/>
                                        <p:tgtEl>
                                          <p:spTgt spid="169"/>
                                        </p:tgtEl>
                                      </p:cBhvr>
                                    </p:animEffect>
                                  </p:childTnLst>
                                </p:cTn>
                              </p:par>
                            </p:childTnLst>
                          </p:cTn>
                        </p:par>
                      </p:childTnLst>
                    </p:cTn>
                  </p:par>
                  <p:par>
                    <p:cTn id="23" fill="hold">
                      <p:stCondLst>
                        <p:cond delay="indefinite"/>
                      </p:stCondLst>
                      <p:childTnLst>
                        <p:par>
                          <p:cTn id="24" fill="hold">
                            <p:stCondLst>
                              <p:cond delay="0"/>
                            </p:stCondLst>
                            <p:childTnLst>
                              <p:par>
                                <p:cTn id="25" presetClass="entr" nodeType="clickEffect" presetID="9" grpId="5" fill="hold">
                                  <p:stCondLst>
                                    <p:cond delay="0"/>
                                  </p:stCondLst>
                                  <p:iterate type="el" backwards="0">
                                    <p:tmAbs val="0"/>
                                  </p:iterate>
                                  <p:childTnLst>
                                    <p:set>
                                      <p:cBhvr>
                                        <p:cTn id="26" fill="hold"/>
                                        <p:tgtEl>
                                          <p:spTgt spid="172"/>
                                        </p:tgtEl>
                                        <p:attrNameLst>
                                          <p:attrName>style.visibility</p:attrName>
                                        </p:attrNameLst>
                                      </p:cBhvr>
                                      <p:to>
                                        <p:strVal val="visible"/>
                                      </p:to>
                                    </p:set>
                                    <p:animEffect filter="dissolve" transition="in">
                                      <p:cBhvr>
                                        <p:cTn id="27" dur="500"/>
                                        <p:tgtEl>
                                          <p:spTgt spid="172"/>
                                        </p:tgtEl>
                                      </p:cBhvr>
                                    </p:animEffect>
                                  </p:childTnLst>
                                </p:cTn>
                              </p:par>
                            </p:childTnLst>
                          </p:cTn>
                        </p:par>
                      </p:childTnLst>
                    </p:cTn>
                  </p:par>
                  <p:par>
                    <p:cTn id="28" fill="hold">
                      <p:stCondLst>
                        <p:cond delay="indefinite"/>
                      </p:stCondLst>
                      <p:childTnLst>
                        <p:par>
                          <p:cTn id="29" fill="hold">
                            <p:stCondLst>
                              <p:cond delay="0"/>
                            </p:stCondLst>
                            <p:childTnLst>
                              <p:par>
                                <p:cTn id="30" presetClass="entr" nodeType="clickEffect" presetID="9" grpId="6" fill="hold">
                                  <p:stCondLst>
                                    <p:cond delay="0"/>
                                  </p:stCondLst>
                                  <p:iterate type="el" backwards="0">
                                    <p:tmAbs val="0"/>
                                  </p:iterate>
                                  <p:childTnLst>
                                    <p:set>
                                      <p:cBhvr>
                                        <p:cTn id="31" fill="hold"/>
                                        <p:tgtEl>
                                          <p:spTgt spid="171"/>
                                        </p:tgtEl>
                                        <p:attrNameLst>
                                          <p:attrName>style.visibility</p:attrName>
                                        </p:attrNameLst>
                                      </p:cBhvr>
                                      <p:to>
                                        <p:strVal val="visible"/>
                                      </p:to>
                                    </p:set>
                                    <p:animEffect filter="dissolve" transition="in">
                                      <p:cBhvr>
                                        <p:cTn id="32" dur="500"/>
                                        <p:tgtEl>
                                          <p:spTgt spid="171"/>
                                        </p:tgtEl>
                                      </p:cBhvr>
                                    </p:animEffect>
                                  </p:childTnLst>
                                </p:cTn>
                              </p:par>
                            </p:childTnLst>
                          </p:cTn>
                        </p:par>
                      </p:childTnLst>
                    </p:cTn>
                  </p:par>
                  <p:par>
                    <p:cTn id="33" fill="hold">
                      <p:stCondLst>
                        <p:cond delay="indefinite"/>
                      </p:stCondLst>
                      <p:childTnLst>
                        <p:par>
                          <p:cTn id="34" fill="hold">
                            <p:stCondLst>
                              <p:cond delay="0"/>
                            </p:stCondLst>
                            <p:childTnLst>
                              <p:par>
                                <p:cTn id="35" presetClass="entr" nodeType="clickEffect" presetID="9" grpId="7" fill="hold">
                                  <p:stCondLst>
                                    <p:cond delay="0"/>
                                  </p:stCondLst>
                                  <p:iterate type="el" backwards="0">
                                    <p:tmAbs val="0"/>
                                  </p:iterate>
                                  <p:childTnLst>
                                    <p:set>
                                      <p:cBhvr>
                                        <p:cTn id="36" fill="hold"/>
                                        <p:tgtEl>
                                          <p:spTgt spid="173"/>
                                        </p:tgtEl>
                                        <p:attrNameLst>
                                          <p:attrName>style.visibility</p:attrName>
                                        </p:attrNameLst>
                                      </p:cBhvr>
                                      <p:to>
                                        <p:strVal val="visible"/>
                                      </p:to>
                                    </p:set>
                                    <p:animEffect filter="dissolve" transition="in">
                                      <p:cBhvr>
                                        <p:cTn id="37" dur="500"/>
                                        <p:tgtEl>
                                          <p:spTgt spid="173"/>
                                        </p:tgtEl>
                                      </p:cBhvr>
                                    </p:animEffect>
                                  </p:childTnLst>
                                </p:cTn>
                              </p:par>
                            </p:childTnLst>
                          </p:cTn>
                        </p:par>
                      </p:childTnLst>
                    </p:cTn>
                  </p:par>
                  <p:par>
                    <p:cTn id="38" fill="hold">
                      <p:stCondLst>
                        <p:cond delay="indefinite"/>
                      </p:stCondLst>
                      <p:childTnLst>
                        <p:par>
                          <p:cTn id="39" fill="hold">
                            <p:stCondLst>
                              <p:cond delay="0"/>
                            </p:stCondLst>
                            <p:childTnLst>
                              <p:par>
                                <p:cTn id="40" presetClass="entr" nodeType="clickEffect" presetID="9" grpId="8" fill="hold">
                                  <p:stCondLst>
                                    <p:cond delay="0"/>
                                  </p:stCondLst>
                                  <p:iterate type="el" backwards="0">
                                    <p:tmAbs val="0"/>
                                  </p:iterate>
                                  <p:childTnLst>
                                    <p:set>
                                      <p:cBhvr>
                                        <p:cTn id="41" fill="hold"/>
                                        <p:tgtEl>
                                          <p:spTgt spid="174"/>
                                        </p:tgtEl>
                                        <p:attrNameLst>
                                          <p:attrName>style.visibility</p:attrName>
                                        </p:attrNameLst>
                                      </p:cBhvr>
                                      <p:to>
                                        <p:strVal val="visible"/>
                                      </p:to>
                                    </p:set>
                                    <p:animEffect filter="dissolve" transition="in">
                                      <p:cBhvr>
                                        <p:cTn id="42" dur="500"/>
                                        <p:tgtEl>
                                          <p:spTgt spid="1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whole" bldLvl="1" animBg="1" rev="0" advAuto="0" spid="174" grpId="8"/>
      <p:bldP build="whole" bldLvl="1" animBg="1" rev="0" advAuto="0" spid="171" grpId="6"/>
      <p:bldP build="whole" bldLvl="1" animBg="1" rev="0" advAuto="0" spid="172" grpId="5"/>
      <p:bldP build="whole" bldLvl="1" animBg="1" rev="0" advAuto="0" spid="173" grpId="7"/>
      <p:bldP build="whole" bldLvl="1" animBg="1" rev="0" advAuto="0" spid="169" grpId="4"/>
      <p:bldP build="whole" bldLvl="1" animBg="1" rev="0" advAuto="0" spid="167" grpId="2"/>
      <p:bldP build="whole" bldLvl="1" animBg="1" rev="0" advAuto="0" spid="170" grpId="1"/>
      <p:bldP build="whole" bldLvl="1" animBg="1" rev="0" advAuto="0" spid="168" grpId="3"/>
    </p:bldLst>
  </p:timing>
</p:sld>
</file>

<file path=ppt/slides/slide5.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78" name="Title 1"/>
          <p:cNvSpPr txBox="1"/>
          <p:nvPr>
            <p:ph type="title"/>
          </p:nvPr>
        </p:nvSpPr>
        <p:spPr>
          <a:xfrm>
            <a:off x="433492" y="-1"/>
            <a:ext cx="7780305" cy="929926"/>
          </a:xfrm>
          <a:prstGeom prst="rect">
            <a:avLst/>
          </a:prstGeom>
        </p:spPr>
        <p:txBody>
          <a:bodyPr/>
          <a:lstStyle/>
          <a:p>
            <a:pPr/>
            <a:r>
              <a:t>Data Protection</a:t>
            </a:r>
          </a:p>
        </p:txBody>
      </p:sp>
      <p:sp>
        <p:nvSpPr>
          <p:cNvPr id="179" name="Need to educate themselves on how to protect access to their accounts."/>
          <p:cNvSpPr txBox="1"/>
          <p:nvPr/>
        </p:nvSpPr>
        <p:spPr>
          <a:xfrm>
            <a:off x="1494078" y="2324062"/>
            <a:ext cx="10016643"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a:latin typeface="+mn-lt"/>
                <a:ea typeface="+mn-ea"/>
                <a:cs typeface="+mn-cs"/>
                <a:sym typeface="Helvetica Neue"/>
              </a:defRPr>
            </a:lvl1pPr>
          </a:lstStyle>
          <a:p>
            <a:pPr/>
            <a:r>
              <a:t>Need to educate themselves on how to protect access to their accounts.</a:t>
            </a:r>
          </a:p>
        </p:txBody>
      </p:sp>
      <p:sp>
        <p:nvSpPr>
          <p:cNvPr id="180" name="Need to use good UX to guide users into making good decisions."/>
          <p:cNvSpPr txBox="1"/>
          <p:nvPr/>
        </p:nvSpPr>
        <p:spPr>
          <a:xfrm>
            <a:off x="1494077" y="5177639"/>
            <a:ext cx="8994954"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a:latin typeface="+mn-lt"/>
                <a:ea typeface="+mn-ea"/>
                <a:cs typeface="+mn-cs"/>
                <a:sym typeface="Helvetica Neue"/>
              </a:defRPr>
            </a:lvl1pPr>
          </a:lstStyle>
          <a:p>
            <a:pPr/>
            <a:r>
              <a:t>Need to use good UX to guide users into making good decisions.</a:t>
            </a:r>
          </a:p>
        </p:txBody>
      </p:sp>
      <p:sp>
        <p:nvSpPr>
          <p:cNvPr id="181" name="Users"/>
          <p:cNvSpPr txBox="1"/>
          <p:nvPr/>
        </p:nvSpPr>
        <p:spPr>
          <a:xfrm>
            <a:off x="736801" y="1396463"/>
            <a:ext cx="961035"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a:latin typeface="+mn-lt"/>
                <a:ea typeface="+mn-ea"/>
                <a:cs typeface="+mn-cs"/>
                <a:sym typeface="Helvetica Neue"/>
              </a:defRPr>
            </a:lvl1pPr>
          </a:lstStyle>
          <a:p>
            <a:pPr/>
            <a:r>
              <a:t>Users</a:t>
            </a:r>
          </a:p>
        </p:txBody>
      </p:sp>
      <p:sp>
        <p:nvSpPr>
          <p:cNvPr id="182" name="Developers"/>
          <p:cNvSpPr txBox="1"/>
          <p:nvPr/>
        </p:nvSpPr>
        <p:spPr>
          <a:xfrm>
            <a:off x="749326" y="4158423"/>
            <a:ext cx="1756869" cy="46106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b="1">
                <a:latin typeface="+mn-lt"/>
                <a:ea typeface="+mn-ea"/>
                <a:cs typeface="+mn-cs"/>
                <a:sym typeface="Helvetica Neue"/>
              </a:defRPr>
            </a:lvl1pPr>
          </a:lstStyle>
          <a:p>
            <a:pPr/>
            <a:r>
              <a:t>Developers</a:t>
            </a:r>
          </a:p>
        </p:txBody>
      </p:sp>
      <p:sp>
        <p:nvSpPr>
          <p:cNvPr id="183" name="Need to use best practices to protect our user’s accounts."/>
          <p:cNvSpPr txBox="1"/>
          <p:nvPr/>
        </p:nvSpPr>
        <p:spPr>
          <a:xfrm>
            <a:off x="1494077" y="6197162"/>
            <a:ext cx="8035139"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a:latin typeface="+mn-lt"/>
                <a:ea typeface="+mn-ea"/>
                <a:cs typeface="+mn-cs"/>
                <a:sym typeface="Helvetica Neue"/>
              </a:defRPr>
            </a:lvl1pPr>
          </a:lstStyle>
          <a:p>
            <a:pPr/>
            <a:r>
              <a:t>Need to use best practices to protect our user’s accounts.</a:t>
            </a:r>
          </a:p>
        </p:txBody>
      </p:sp>
      <p:sp>
        <p:nvSpPr>
          <p:cNvPr id="184" name="Need to mitigate damage in the event data is compromised."/>
          <p:cNvSpPr txBox="1"/>
          <p:nvPr/>
        </p:nvSpPr>
        <p:spPr>
          <a:xfrm>
            <a:off x="1494078" y="7153416"/>
            <a:ext cx="8267701" cy="461366"/>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lvl1pPr algn="l">
              <a:defRPr>
                <a:latin typeface="+mn-lt"/>
                <a:ea typeface="+mn-ea"/>
                <a:cs typeface="+mn-cs"/>
                <a:sym typeface="Helvetica Neue"/>
              </a:defRPr>
            </a:lvl1pPr>
          </a:lstStyle>
          <a:p>
            <a:pPr/>
            <a:r>
              <a:t>Need to mitigate damage in the event data is compromised.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88" name="Title 1"/>
          <p:cNvSpPr txBox="1"/>
          <p:nvPr>
            <p:ph type="title"/>
          </p:nvPr>
        </p:nvSpPr>
        <p:spPr>
          <a:xfrm>
            <a:off x="433492" y="-1"/>
            <a:ext cx="7780305" cy="929926"/>
          </a:xfrm>
          <a:prstGeom prst="rect">
            <a:avLst/>
          </a:prstGeom>
        </p:spPr>
        <p:txBody>
          <a:bodyPr/>
          <a:lstStyle/>
          <a:p>
            <a:pPr/>
            <a:r>
              <a:t>Steps Users Can Take To Protect Themselves</a:t>
            </a:r>
          </a:p>
        </p:txBody>
      </p:sp>
      <p:sp>
        <p:nvSpPr>
          <p:cNvPr id="189" name="Use “Strong” passwords.…"/>
          <p:cNvSpPr txBox="1"/>
          <p:nvPr/>
        </p:nvSpPr>
        <p:spPr>
          <a:xfrm>
            <a:off x="38586" y="1306855"/>
            <a:ext cx="12209487" cy="7139890"/>
          </a:xfrm>
          <a:prstGeom prst="rect">
            <a:avLst/>
          </a:prstGeom>
          <a:ln w="12700">
            <a:miter lim="400000"/>
          </a:ln>
          <a:extLst>
            <a:ext uri="{C572A759-6A51-4108-AA02-DFA0A04FC94B}">
              <ma14:wrappingTextBoxFlag xmlns:ma14="http://schemas.microsoft.com/office/mac/drawingml/2011/main" val="1"/>
            </a:ext>
          </a:extLst>
        </p:spPr>
        <p:txBody>
          <a:bodyPr wrap="none" lIns="50800" tIns="50800" rIns="50800" bIns="50800" anchor="ctr">
            <a:spAutoFit/>
          </a:bodyPr>
          <a:lstStyle/>
          <a:p>
            <a:pPr marL="333374" indent="-333374" algn="l">
              <a:lnSpc>
                <a:spcPct val="200000"/>
              </a:lnSpc>
              <a:buSzPct val="145000"/>
              <a:buChar char="•"/>
              <a:defRPr sz="2700">
                <a:latin typeface="+mn-lt"/>
                <a:ea typeface="+mn-ea"/>
                <a:cs typeface="+mn-cs"/>
                <a:sym typeface="Helvetica Neue"/>
              </a:defRPr>
            </a:pPr>
            <a:r>
              <a:t>Use “Strong” passwords.</a:t>
            </a:r>
          </a:p>
          <a:p>
            <a:pPr marL="333374" indent="-333374" algn="l">
              <a:lnSpc>
                <a:spcPct val="200000"/>
              </a:lnSpc>
              <a:buSzPct val="145000"/>
              <a:buChar char="•"/>
              <a:defRPr sz="2700">
                <a:latin typeface="+mn-lt"/>
                <a:ea typeface="+mn-ea"/>
                <a:cs typeface="+mn-cs"/>
                <a:sym typeface="Helvetica Neue"/>
              </a:defRPr>
            </a:pPr>
            <a:r>
              <a:t>Use a different password on each site.</a:t>
            </a:r>
          </a:p>
          <a:p>
            <a:pPr marL="333374" indent="-333374" algn="l">
              <a:lnSpc>
                <a:spcPct val="200000"/>
              </a:lnSpc>
              <a:buSzPct val="145000"/>
              <a:buChar char="•"/>
              <a:defRPr sz="2700">
                <a:latin typeface="+mn-lt"/>
                <a:ea typeface="+mn-ea"/>
                <a:cs typeface="+mn-cs"/>
                <a:sym typeface="Helvetica Neue"/>
              </a:defRPr>
            </a:pPr>
            <a:r>
              <a:t>Don’t write them down.</a:t>
            </a:r>
          </a:p>
          <a:p>
            <a:pPr marL="333374" indent="-333374" algn="l">
              <a:lnSpc>
                <a:spcPct val="200000"/>
              </a:lnSpc>
              <a:buSzPct val="145000"/>
              <a:buChar char="•"/>
              <a:defRPr sz="2700">
                <a:latin typeface="+mn-lt"/>
                <a:ea typeface="+mn-ea"/>
                <a:cs typeface="+mn-cs"/>
                <a:sym typeface="Helvetica Neue"/>
              </a:defRPr>
            </a:pPr>
            <a:r>
              <a:t>Don’t share your password.</a:t>
            </a:r>
          </a:p>
          <a:p>
            <a:pPr marL="333374" indent="-333374" algn="l">
              <a:lnSpc>
                <a:spcPct val="200000"/>
              </a:lnSpc>
              <a:buSzPct val="145000"/>
              <a:buChar char="•"/>
              <a:defRPr sz="2700">
                <a:latin typeface="+mn-lt"/>
                <a:ea typeface="+mn-ea"/>
                <a:cs typeface="+mn-cs"/>
                <a:sym typeface="Helvetica Neue"/>
              </a:defRPr>
            </a:pPr>
            <a:r>
              <a:t>Consider using a password manager (1Password, Dashlane, LastPass, etc.).</a:t>
            </a:r>
          </a:p>
          <a:p>
            <a:pPr marL="333374" indent="-333374" algn="l">
              <a:lnSpc>
                <a:spcPct val="200000"/>
              </a:lnSpc>
              <a:buSzPct val="145000"/>
              <a:buChar char="•"/>
              <a:defRPr sz="2700">
                <a:latin typeface="+mn-lt"/>
                <a:ea typeface="+mn-ea"/>
                <a:cs typeface="+mn-cs"/>
                <a:sym typeface="Helvetica Neue"/>
              </a:defRPr>
            </a:pPr>
            <a:r>
              <a:t>Change passwords regularly.</a:t>
            </a:r>
          </a:p>
          <a:p>
            <a:pPr marL="333374" indent="-333374" algn="l">
              <a:lnSpc>
                <a:spcPct val="200000"/>
              </a:lnSpc>
              <a:buSzPct val="145000"/>
              <a:buChar char="•"/>
              <a:defRPr sz="2700">
                <a:latin typeface="+mn-lt"/>
                <a:ea typeface="+mn-ea"/>
                <a:cs typeface="+mn-cs"/>
                <a:sym typeface="Helvetica Neue"/>
              </a:defRPr>
            </a:pPr>
            <a:r>
              <a:t>Use MFA when possible.</a:t>
            </a:r>
          </a:p>
          <a:p>
            <a:pPr marL="333374" indent="-333374" algn="l">
              <a:lnSpc>
                <a:spcPct val="200000"/>
              </a:lnSpc>
              <a:buSzPct val="145000"/>
              <a:buChar char="•"/>
              <a:defRPr sz="2700">
                <a:latin typeface="+mn-lt"/>
                <a:ea typeface="+mn-ea"/>
                <a:cs typeface="+mn-cs"/>
                <a:sym typeface="Helvetica Neue"/>
              </a:defRPr>
            </a:pPr>
            <a:r>
              <a:t>Use Biometrics when possible.</a:t>
            </a:r>
          </a:p>
          <a:p>
            <a:pPr marL="333374" indent="-333374" algn="l">
              <a:lnSpc>
                <a:spcPct val="200000"/>
              </a:lnSpc>
              <a:buSzPct val="145000"/>
              <a:buChar char="•"/>
              <a:defRPr sz="2700">
                <a:latin typeface="+mn-lt"/>
                <a:ea typeface="+mn-ea"/>
                <a:cs typeface="+mn-cs"/>
                <a:sym typeface="Helvetica Neue"/>
              </a:defRPr>
            </a:pPr>
            <a:r>
              <a:t>Update your software.</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entr" nodeType="clickEffect" presetID="9" grpId="1" fill="hold">
                                  <p:stCondLst>
                                    <p:cond delay="0"/>
                                  </p:stCondLst>
                                  <p:iterate type="el" backwards="0">
                                    <p:tmAbs val="0"/>
                                  </p:iterate>
                                  <p:childTnLst>
                                    <p:set>
                                      <p:cBhvr>
                                        <p:cTn id="6" fill="hold"/>
                                        <p:tgtEl>
                                          <p:spTgt spid="189">
                                            <p:bg/>
                                          </p:spTgt>
                                        </p:tgtEl>
                                        <p:attrNameLst>
                                          <p:attrName>style.visibility</p:attrName>
                                        </p:attrNameLst>
                                      </p:cBhvr>
                                      <p:to>
                                        <p:strVal val="visible"/>
                                      </p:to>
                                    </p:set>
                                    <p:animEffect filter="dissolve" transition="in">
                                      <p:cBhvr>
                                        <p:cTn id="7" dur="1000"/>
                                        <p:tgtEl>
                                          <p:spTgt spid="189">
                                            <p:bg/>
                                          </p:spTgt>
                                        </p:tgtEl>
                                      </p:cBhvr>
                                    </p:animEffect>
                                  </p:childTnLst>
                                </p:cTn>
                              </p:par>
                              <p:par>
                                <p:cTn id="8" presetClass="entr" nodeType="withEffect" presetSubtype="0" presetID="9" grpId="1" fill="hold">
                                  <p:stCondLst>
                                    <p:cond delay="0"/>
                                  </p:stCondLst>
                                  <p:iterate type="el" backwards="0">
                                    <p:tmAbs val="0"/>
                                  </p:iterate>
                                  <p:childTnLst>
                                    <p:set>
                                      <p:cBhvr>
                                        <p:cTn id="9" fill="hold"/>
                                        <p:tgtEl>
                                          <p:spTgt spid="189">
                                            <p:txEl>
                                              <p:pRg st="0" end="0"/>
                                            </p:txEl>
                                          </p:spTgt>
                                        </p:tgtEl>
                                        <p:attrNameLst>
                                          <p:attrName>style.visibility</p:attrName>
                                        </p:attrNameLst>
                                      </p:cBhvr>
                                      <p:to>
                                        <p:strVal val="visible"/>
                                      </p:to>
                                    </p:set>
                                    <p:animEffect filter="dissolve" transition="in">
                                      <p:cBhvr>
                                        <p:cTn id="10" dur="1000"/>
                                        <p:tgtEl>
                                          <p:spTgt spid="189">
                                            <p:txEl>
                                              <p:pRg st="0" end="0"/>
                                            </p:txEl>
                                          </p:spTgt>
                                        </p:tgtEl>
                                      </p:cBhvr>
                                    </p:animEffect>
                                  </p:childTnLst>
                                </p:cTn>
                              </p:par>
                            </p:childTnLst>
                          </p:cTn>
                        </p:par>
                        <p:par>
                          <p:cTn id="11" fill="hold">
                            <p:stCondLst>
                              <p:cond delay="1000"/>
                            </p:stCondLst>
                            <p:childTnLst>
                              <p:par>
                                <p:cTn id="12" presetClass="entr" nodeType="afterEffect" presetID="9" grpId="1" fill="hold">
                                  <p:stCondLst>
                                    <p:cond delay="0"/>
                                  </p:stCondLst>
                                  <p:iterate type="el" backwards="0">
                                    <p:tmAbs val="0"/>
                                  </p:iterate>
                                  <p:childTnLst>
                                    <p:set>
                                      <p:cBhvr>
                                        <p:cTn id="13" fill="hold"/>
                                        <p:tgtEl>
                                          <p:spTgt spid="189">
                                            <p:txEl>
                                              <p:pRg st="1" end="1"/>
                                            </p:txEl>
                                          </p:spTgt>
                                        </p:tgtEl>
                                        <p:attrNameLst>
                                          <p:attrName>style.visibility</p:attrName>
                                        </p:attrNameLst>
                                      </p:cBhvr>
                                      <p:to>
                                        <p:strVal val="visible"/>
                                      </p:to>
                                    </p:set>
                                    <p:animEffect filter="dissolve" transition="in">
                                      <p:cBhvr>
                                        <p:cTn id="14" dur="1000"/>
                                        <p:tgtEl>
                                          <p:spTgt spid="189">
                                            <p:txEl>
                                              <p:pRg st="1" end="1"/>
                                            </p:txEl>
                                          </p:spTgt>
                                        </p:tgtEl>
                                      </p:cBhvr>
                                    </p:animEffect>
                                  </p:childTnLst>
                                </p:cTn>
                              </p:par>
                            </p:childTnLst>
                          </p:cTn>
                        </p:par>
                      </p:childTnLst>
                    </p:cTn>
                  </p:par>
                  <p:par>
                    <p:cTn id="15" fill="hold">
                      <p:stCondLst>
                        <p:cond delay="indefinite"/>
                      </p:stCondLst>
                      <p:childTnLst>
                        <p:par>
                          <p:cTn id="16" fill="hold">
                            <p:stCondLst>
                              <p:cond delay="0"/>
                            </p:stCondLst>
                            <p:childTnLst>
                              <p:par>
                                <p:cTn id="17" presetClass="entr" nodeType="clickEffect" presetID="9" grpId="1" fill="hold">
                                  <p:stCondLst>
                                    <p:cond delay="0"/>
                                  </p:stCondLst>
                                  <p:iterate type="el" backwards="0">
                                    <p:tmAbs val="0"/>
                                  </p:iterate>
                                  <p:childTnLst>
                                    <p:set>
                                      <p:cBhvr>
                                        <p:cTn id="18" fill="hold"/>
                                        <p:tgtEl>
                                          <p:spTgt spid="189">
                                            <p:txEl>
                                              <p:pRg st="2" end="2"/>
                                            </p:txEl>
                                          </p:spTgt>
                                        </p:tgtEl>
                                        <p:attrNameLst>
                                          <p:attrName>style.visibility</p:attrName>
                                        </p:attrNameLst>
                                      </p:cBhvr>
                                      <p:to>
                                        <p:strVal val="visible"/>
                                      </p:to>
                                    </p:set>
                                    <p:animEffect filter="dissolve" transition="in">
                                      <p:cBhvr>
                                        <p:cTn id="19" dur="1000"/>
                                        <p:tgtEl>
                                          <p:spTgt spid="189">
                                            <p:txEl>
                                              <p:pRg st="2" end="2"/>
                                            </p:txEl>
                                          </p:spTgt>
                                        </p:tgtEl>
                                      </p:cBhvr>
                                    </p:animEffect>
                                  </p:childTnLst>
                                </p:cTn>
                              </p:par>
                            </p:childTnLst>
                          </p:cTn>
                        </p:par>
                      </p:childTnLst>
                    </p:cTn>
                  </p:par>
                  <p:par>
                    <p:cTn id="20" fill="hold">
                      <p:stCondLst>
                        <p:cond delay="indefinite"/>
                      </p:stCondLst>
                      <p:childTnLst>
                        <p:par>
                          <p:cTn id="21" fill="hold">
                            <p:stCondLst>
                              <p:cond delay="0"/>
                            </p:stCondLst>
                            <p:childTnLst>
                              <p:par>
                                <p:cTn id="22" presetClass="entr" nodeType="clickEffect" presetID="9" grpId="1" fill="hold">
                                  <p:stCondLst>
                                    <p:cond delay="0"/>
                                  </p:stCondLst>
                                  <p:iterate type="el" backwards="0">
                                    <p:tmAbs val="0"/>
                                  </p:iterate>
                                  <p:childTnLst>
                                    <p:set>
                                      <p:cBhvr>
                                        <p:cTn id="23" fill="hold"/>
                                        <p:tgtEl>
                                          <p:spTgt spid="189">
                                            <p:txEl>
                                              <p:pRg st="3" end="3"/>
                                            </p:txEl>
                                          </p:spTgt>
                                        </p:tgtEl>
                                        <p:attrNameLst>
                                          <p:attrName>style.visibility</p:attrName>
                                        </p:attrNameLst>
                                      </p:cBhvr>
                                      <p:to>
                                        <p:strVal val="visible"/>
                                      </p:to>
                                    </p:set>
                                    <p:animEffect filter="dissolve" transition="in">
                                      <p:cBhvr>
                                        <p:cTn id="24" dur="1000"/>
                                        <p:tgtEl>
                                          <p:spTgt spid="189">
                                            <p:txEl>
                                              <p:pRg st="3" end="3"/>
                                            </p:txEl>
                                          </p:spTgt>
                                        </p:tgtEl>
                                      </p:cBhvr>
                                    </p:animEffect>
                                  </p:childTnLst>
                                </p:cTn>
                              </p:par>
                            </p:childTnLst>
                          </p:cTn>
                        </p:par>
                      </p:childTnLst>
                    </p:cTn>
                  </p:par>
                  <p:par>
                    <p:cTn id="25" fill="hold">
                      <p:stCondLst>
                        <p:cond delay="indefinite"/>
                      </p:stCondLst>
                      <p:childTnLst>
                        <p:par>
                          <p:cTn id="26" fill="hold">
                            <p:stCondLst>
                              <p:cond delay="0"/>
                            </p:stCondLst>
                            <p:childTnLst>
                              <p:par>
                                <p:cTn id="27" presetClass="entr" nodeType="clickEffect" presetID="9" grpId="1" fill="hold">
                                  <p:stCondLst>
                                    <p:cond delay="0"/>
                                  </p:stCondLst>
                                  <p:iterate type="el" backwards="0">
                                    <p:tmAbs val="0"/>
                                  </p:iterate>
                                  <p:childTnLst>
                                    <p:set>
                                      <p:cBhvr>
                                        <p:cTn id="28" fill="hold"/>
                                        <p:tgtEl>
                                          <p:spTgt spid="189">
                                            <p:txEl>
                                              <p:pRg st="4" end="4"/>
                                            </p:txEl>
                                          </p:spTgt>
                                        </p:tgtEl>
                                        <p:attrNameLst>
                                          <p:attrName>style.visibility</p:attrName>
                                        </p:attrNameLst>
                                      </p:cBhvr>
                                      <p:to>
                                        <p:strVal val="visible"/>
                                      </p:to>
                                    </p:set>
                                    <p:animEffect filter="dissolve" transition="in">
                                      <p:cBhvr>
                                        <p:cTn id="29" dur="1000"/>
                                        <p:tgtEl>
                                          <p:spTgt spid="189">
                                            <p:txEl>
                                              <p:pRg st="4" end="4"/>
                                            </p:txEl>
                                          </p:spTgt>
                                        </p:tgtEl>
                                      </p:cBhvr>
                                    </p:animEffect>
                                  </p:childTnLst>
                                </p:cTn>
                              </p:par>
                            </p:childTnLst>
                          </p:cTn>
                        </p:par>
                      </p:childTnLst>
                    </p:cTn>
                  </p:par>
                  <p:par>
                    <p:cTn id="30" fill="hold">
                      <p:stCondLst>
                        <p:cond delay="indefinite"/>
                      </p:stCondLst>
                      <p:childTnLst>
                        <p:par>
                          <p:cTn id="31" fill="hold">
                            <p:stCondLst>
                              <p:cond delay="0"/>
                            </p:stCondLst>
                            <p:childTnLst>
                              <p:par>
                                <p:cTn id="32" presetClass="entr" nodeType="clickEffect" presetID="9" grpId="1" fill="hold">
                                  <p:stCondLst>
                                    <p:cond delay="0"/>
                                  </p:stCondLst>
                                  <p:iterate type="el" backwards="0">
                                    <p:tmAbs val="0"/>
                                  </p:iterate>
                                  <p:childTnLst>
                                    <p:set>
                                      <p:cBhvr>
                                        <p:cTn id="33" fill="hold"/>
                                        <p:tgtEl>
                                          <p:spTgt spid="189">
                                            <p:txEl>
                                              <p:pRg st="5" end="5"/>
                                            </p:txEl>
                                          </p:spTgt>
                                        </p:tgtEl>
                                        <p:attrNameLst>
                                          <p:attrName>style.visibility</p:attrName>
                                        </p:attrNameLst>
                                      </p:cBhvr>
                                      <p:to>
                                        <p:strVal val="visible"/>
                                      </p:to>
                                    </p:set>
                                    <p:animEffect filter="dissolve" transition="in">
                                      <p:cBhvr>
                                        <p:cTn id="34" dur="1000"/>
                                        <p:tgtEl>
                                          <p:spTgt spid="189">
                                            <p:txEl>
                                              <p:pRg st="5" end="5"/>
                                            </p:txEl>
                                          </p:spTgt>
                                        </p:tgtEl>
                                      </p:cBhvr>
                                    </p:animEffect>
                                  </p:childTnLst>
                                </p:cTn>
                              </p:par>
                            </p:childTnLst>
                          </p:cTn>
                        </p:par>
                      </p:childTnLst>
                    </p:cTn>
                  </p:par>
                  <p:par>
                    <p:cTn id="35" fill="hold">
                      <p:stCondLst>
                        <p:cond delay="indefinite"/>
                      </p:stCondLst>
                      <p:childTnLst>
                        <p:par>
                          <p:cTn id="36" fill="hold">
                            <p:stCondLst>
                              <p:cond delay="0"/>
                            </p:stCondLst>
                            <p:childTnLst>
                              <p:par>
                                <p:cTn id="37" presetClass="entr" nodeType="clickEffect" presetID="9" grpId="1" fill="hold">
                                  <p:stCondLst>
                                    <p:cond delay="0"/>
                                  </p:stCondLst>
                                  <p:iterate type="el" backwards="0">
                                    <p:tmAbs val="0"/>
                                  </p:iterate>
                                  <p:childTnLst>
                                    <p:set>
                                      <p:cBhvr>
                                        <p:cTn id="38" fill="hold"/>
                                        <p:tgtEl>
                                          <p:spTgt spid="189">
                                            <p:txEl>
                                              <p:pRg st="6" end="6"/>
                                            </p:txEl>
                                          </p:spTgt>
                                        </p:tgtEl>
                                        <p:attrNameLst>
                                          <p:attrName>style.visibility</p:attrName>
                                        </p:attrNameLst>
                                      </p:cBhvr>
                                      <p:to>
                                        <p:strVal val="visible"/>
                                      </p:to>
                                    </p:set>
                                    <p:animEffect filter="dissolve" transition="in">
                                      <p:cBhvr>
                                        <p:cTn id="39" dur="1000"/>
                                        <p:tgtEl>
                                          <p:spTgt spid="189">
                                            <p:txEl>
                                              <p:pRg st="6" end="6"/>
                                            </p:txEl>
                                          </p:spTgt>
                                        </p:tgtEl>
                                      </p:cBhvr>
                                    </p:animEffect>
                                  </p:childTnLst>
                                </p:cTn>
                              </p:par>
                            </p:childTnLst>
                          </p:cTn>
                        </p:par>
                      </p:childTnLst>
                    </p:cTn>
                  </p:par>
                  <p:par>
                    <p:cTn id="40" fill="hold">
                      <p:stCondLst>
                        <p:cond delay="indefinite"/>
                      </p:stCondLst>
                      <p:childTnLst>
                        <p:par>
                          <p:cTn id="41" fill="hold">
                            <p:stCondLst>
                              <p:cond delay="0"/>
                            </p:stCondLst>
                            <p:childTnLst>
                              <p:par>
                                <p:cTn id="42" presetClass="entr" nodeType="clickEffect" presetID="9" grpId="1" fill="hold">
                                  <p:stCondLst>
                                    <p:cond delay="0"/>
                                  </p:stCondLst>
                                  <p:iterate type="el" backwards="0">
                                    <p:tmAbs val="0"/>
                                  </p:iterate>
                                  <p:childTnLst>
                                    <p:set>
                                      <p:cBhvr>
                                        <p:cTn id="43" fill="hold"/>
                                        <p:tgtEl>
                                          <p:spTgt spid="189">
                                            <p:txEl>
                                              <p:pRg st="7" end="7"/>
                                            </p:txEl>
                                          </p:spTgt>
                                        </p:tgtEl>
                                        <p:attrNameLst>
                                          <p:attrName>style.visibility</p:attrName>
                                        </p:attrNameLst>
                                      </p:cBhvr>
                                      <p:to>
                                        <p:strVal val="visible"/>
                                      </p:to>
                                    </p:set>
                                    <p:animEffect filter="dissolve" transition="in">
                                      <p:cBhvr>
                                        <p:cTn id="44" dur="1000"/>
                                        <p:tgtEl>
                                          <p:spTgt spid="189">
                                            <p:txEl>
                                              <p:pRg st="7" end="7"/>
                                            </p:txEl>
                                          </p:spTgt>
                                        </p:tgtEl>
                                      </p:cBhvr>
                                    </p:animEffect>
                                  </p:childTnLst>
                                </p:cTn>
                              </p:par>
                            </p:childTnLst>
                          </p:cTn>
                        </p:par>
                      </p:childTnLst>
                    </p:cTn>
                  </p:par>
                  <p:par>
                    <p:cTn id="45" fill="hold">
                      <p:stCondLst>
                        <p:cond delay="indefinite"/>
                      </p:stCondLst>
                      <p:childTnLst>
                        <p:par>
                          <p:cTn id="46" fill="hold">
                            <p:stCondLst>
                              <p:cond delay="0"/>
                            </p:stCondLst>
                            <p:childTnLst>
                              <p:par>
                                <p:cTn id="47" presetClass="entr" nodeType="clickEffect" presetID="9" grpId="1" fill="hold">
                                  <p:stCondLst>
                                    <p:cond delay="0"/>
                                  </p:stCondLst>
                                  <p:iterate type="el" backwards="0">
                                    <p:tmAbs val="0"/>
                                  </p:iterate>
                                  <p:childTnLst>
                                    <p:set>
                                      <p:cBhvr>
                                        <p:cTn id="48" fill="hold"/>
                                        <p:tgtEl>
                                          <p:spTgt spid="189">
                                            <p:txEl>
                                              <p:pRg st="8" end="8"/>
                                            </p:txEl>
                                          </p:spTgt>
                                        </p:tgtEl>
                                        <p:attrNameLst>
                                          <p:attrName>style.visibility</p:attrName>
                                        </p:attrNameLst>
                                      </p:cBhvr>
                                      <p:to>
                                        <p:strVal val="visible"/>
                                      </p:to>
                                    </p:set>
                                    <p:animEffect filter="dissolve" transition="in">
                                      <p:cBhvr>
                                        <p:cTn id="49" dur="1000"/>
                                        <p:tgtEl>
                                          <p:spTgt spid="189">
                                            <p:txEl>
                                              <p:pRg st="8" end="8"/>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bldLst>
      <p:bldP build="p" bldLvl="5" animBg="1" rev="0" advAuto="0" spid="189" grpId="1"/>
    </p:bldLst>
  </p:timing>
</p:sld>
</file>

<file path=ppt/slides/slide7.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3" name="Title 1"/>
          <p:cNvSpPr txBox="1"/>
          <p:nvPr>
            <p:ph type="title"/>
          </p:nvPr>
        </p:nvSpPr>
        <p:spPr>
          <a:xfrm>
            <a:off x="433491" y="-1"/>
            <a:ext cx="8298213" cy="929926"/>
          </a:xfrm>
          <a:prstGeom prst="rect">
            <a:avLst/>
          </a:prstGeom>
        </p:spPr>
        <p:txBody>
          <a:bodyPr/>
          <a:lstStyle/>
          <a:p>
            <a:pPr/>
            <a:r>
              <a:t>Use Strong Passwords</a:t>
            </a:r>
          </a:p>
        </p:txBody>
      </p:sp>
      <p:pic>
        <p:nvPicPr>
          <p:cNvPr id="194" name="Screen Shot 2019-03-10 at 3.16.26 PM.png" descr="Screen Shot 2019-03-10 at 3.16.26 PM.png"/>
          <p:cNvPicPr>
            <a:picLocks noChangeAspect="1"/>
          </p:cNvPicPr>
          <p:nvPr/>
        </p:nvPicPr>
        <p:blipFill>
          <a:blip r:embed="rId3">
            <a:extLst/>
          </a:blip>
          <a:stretch>
            <a:fillRect/>
          </a:stretch>
        </p:blipFill>
        <p:spPr>
          <a:xfrm>
            <a:off x="9561021" y="1015999"/>
            <a:ext cx="2613264" cy="7721601"/>
          </a:xfrm>
          <a:prstGeom prst="rect">
            <a:avLst/>
          </a:prstGeom>
          <a:ln w="12700">
            <a:miter lim="400000"/>
          </a:ln>
        </p:spPr>
      </p:pic>
      <p:sp>
        <p:nvSpPr>
          <p:cNvPr id="195" name="Use random characters.  (Upper, lower, numbers, symbols)…"/>
          <p:cNvSpPr txBox="1"/>
          <p:nvPr/>
        </p:nvSpPr>
        <p:spPr>
          <a:xfrm>
            <a:off x="433491" y="2489071"/>
            <a:ext cx="8298213" cy="4775455"/>
          </a:xfrm>
          <a:prstGeom prst="rect">
            <a:avLst/>
          </a:prstGeom>
          <a:ln w="12700">
            <a:miter lim="400000"/>
          </a:ln>
          <a:extLst>
            <a:ext uri="{C572A759-6A51-4108-AA02-DFA0A04FC94B}">
              <ma14:wrappingTextBoxFlag xmlns:ma14="http://schemas.microsoft.com/office/mac/drawingml/2011/main" val="1"/>
            </a:ext>
          </a:extLst>
        </p:spPr>
        <p:txBody>
          <a:bodyPr lIns="50800" tIns="50800" rIns="50800" bIns="50800" anchor="ctr">
            <a:spAutoFit/>
          </a:bodyPr>
          <a:lstStyle/>
          <a:p>
            <a:pPr marL="486171" indent="-486171" algn="l">
              <a:buSzPct val="145000"/>
              <a:buChar char="•"/>
              <a:defRPr sz="3500">
                <a:latin typeface="+mn-lt"/>
                <a:ea typeface="+mn-ea"/>
                <a:cs typeface="+mn-cs"/>
                <a:sym typeface="Helvetica Neue"/>
              </a:defRPr>
            </a:pPr>
            <a:r>
              <a:t>Use random characters.  (Upper,</a:t>
            </a:r>
            <a:br/>
            <a:r>
              <a:t>lower, numbers, symbols)</a:t>
            </a:r>
          </a:p>
          <a:p>
            <a:pPr algn="l">
              <a:defRPr sz="3500">
                <a:latin typeface="+mn-lt"/>
                <a:ea typeface="+mn-ea"/>
                <a:cs typeface="+mn-cs"/>
                <a:sym typeface="Helvetica Neue"/>
              </a:defRPr>
            </a:pPr>
          </a:p>
          <a:p>
            <a:pPr marL="486171" indent="-486171" algn="l">
              <a:buSzPct val="145000"/>
              <a:buChar char="•"/>
              <a:defRPr sz="3500">
                <a:latin typeface="+mn-lt"/>
                <a:ea typeface="+mn-ea"/>
                <a:cs typeface="+mn-cs"/>
                <a:sym typeface="Helvetica Neue"/>
              </a:defRPr>
            </a:pPr>
            <a:r>
              <a:t>The longer, the better.</a:t>
            </a:r>
          </a:p>
          <a:p>
            <a:pPr algn="l">
              <a:defRPr sz="3500">
                <a:latin typeface="+mn-lt"/>
                <a:ea typeface="+mn-ea"/>
                <a:cs typeface="+mn-cs"/>
                <a:sym typeface="Helvetica Neue"/>
              </a:defRPr>
            </a:pPr>
          </a:p>
          <a:p>
            <a:pPr marL="486171" indent="-486171" algn="l">
              <a:buSzPct val="145000"/>
              <a:buChar char="•"/>
              <a:defRPr sz="3500">
                <a:latin typeface="+mn-lt"/>
                <a:ea typeface="+mn-ea"/>
                <a:cs typeface="+mn-cs"/>
                <a:sym typeface="Helvetica Neue"/>
              </a:defRPr>
            </a:pPr>
            <a:r>
              <a:t>Do not use personal info, like pet’s names or names of family members.</a:t>
            </a:r>
          </a:p>
          <a:p>
            <a:pPr algn="l">
              <a:defRPr sz="3500">
                <a:latin typeface="+mn-lt"/>
                <a:ea typeface="+mn-ea"/>
                <a:cs typeface="+mn-cs"/>
                <a:sym typeface="Helvetica Neue"/>
              </a:defRPr>
            </a:pPr>
          </a:p>
          <a:p>
            <a:pPr marL="486171" indent="-486171" algn="l">
              <a:buSzPct val="145000"/>
              <a:buChar char="•"/>
              <a:defRPr sz="3500">
                <a:latin typeface="+mn-lt"/>
                <a:ea typeface="+mn-ea"/>
                <a:cs typeface="+mn-cs"/>
                <a:sym typeface="Helvetica Neue"/>
              </a:defRPr>
            </a:pPr>
            <a:r>
              <a:t>Do not use real words.</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sp>
        <p:nvSpPr>
          <p:cNvPr id="199" name="Title 1"/>
          <p:cNvSpPr txBox="1"/>
          <p:nvPr>
            <p:ph type="title"/>
          </p:nvPr>
        </p:nvSpPr>
        <p:spPr>
          <a:xfrm>
            <a:off x="433492" y="-1"/>
            <a:ext cx="7780305" cy="929926"/>
          </a:xfrm>
          <a:prstGeom prst="rect">
            <a:avLst/>
          </a:prstGeom>
        </p:spPr>
        <p:txBody>
          <a:bodyPr/>
          <a:lstStyle/>
          <a:p>
            <a:pPr/>
            <a:r>
              <a:t>Don’t Share Your Password</a:t>
            </a:r>
          </a:p>
        </p:txBody>
      </p:sp>
      <p:pic>
        <p:nvPicPr>
          <p:cNvPr id="200" name="image (1).png" descr="image (1).png"/>
          <p:cNvPicPr>
            <a:picLocks noChangeAspect="1"/>
          </p:cNvPicPr>
          <p:nvPr/>
        </p:nvPicPr>
        <p:blipFill>
          <a:blip r:embed="rId3">
            <a:extLst/>
          </a:blip>
          <a:stretch>
            <a:fillRect/>
          </a:stretch>
        </p:blipFill>
        <p:spPr>
          <a:xfrm>
            <a:off x="2446165" y="1047355"/>
            <a:ext cx="8112470" cy="7965996"/>
          </a:xfrm>
          <a:prstGeom prst="rect">
            <a:avLst/>
          </a:prstGeom>
          <a:ln w="12700">
            <a:miter lim="400000"/>
          </a:ln>
          <a:effectLst>
            <a:outerShdw sx="100000" sy="100000" kx="0" ky="0" algn="b" rotWithShape="0" blurRad="101600" dist="25400" dir="5400000">
              <a:srgbClr val="000000">
                <a:alpha val="75000"/>
              </a:srgbClr>
            </a:outerShdw>
          </a:effectLst>
        </p:spPr>
      </p:pic>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xmlns:m="http://schemas.openxmlformats.org/officeDocument/2006/math" xmlns:a14="http://schemas.microsoft.com/office/drawing/2010/main" showMasterSp="1" showMasterPhAnim="1">
  <p:cSld>
    <p:spTree>
      <p:nvGrpSpPr>
        <p:cNvPr id="1" name=""/>
        <p:cNvGrpSpPr/>
        <p:nvPr/>
      </p:nvGrpSpPr>
      <p:grpSpPr>
        <a:xfrm>
          <a:off x="0" y="0"/>
          <a:ext cx="0" cy="0"/>
          <a:chOff x="0" y="0"/>
          <a:chExt cx="0" cy="0"/>
        </a:xfrm>
      </p:grpSpPr>
      <p:pic>
        <p:nvPicPr>
          <p:cNvPr id="204" name="1_email.png" descr="1_email.png"/>
          <p:cNvPicPr>
            <a:picLocks noChangeAspect="1"/>
          </p:cNvPicPr>
          <p:nvPr/>
        </p:nvPicPr>
        <p:blipFill>
          <a:blip r:embed="rId3">
            <a:extLst/>
          </a:blip>
          <a:stretch>
            <a:fillRect/>
          </a:stretch>
        </p:blipFill>
        <p:spPr>
          <a:xfrm>
            <a:off x="8347" y="949461"/>
            <a:ext cx="13004803" cy="8161785"/>
          </a:xfrm>
          <a:prstGeom prst="rect">
            <a:avLst/>
          </a:prstGeom>
          <a:ln w="12700">
            <a:miter lim="400000"/>
          </a:ln>
        </p:spPr>
      </p:pic>
      <p:sp>
        <p:nvSpPr>
          <p:cNvPr id="205" name="Title 1"/>
          <p:cNvSpPr txBox="1"/>
          <p:nvPr>
            <p:ph type="title"/>
          </p:nvPr>
        </p:nvSpPr>
        <p:spPr>
          <a:xfrm>
            <a:off x="433492" y="-1"/>
            <a:ext cx="7780305" cy="929926"/>
          </a:xfrm>
          <a:prstGeom prst="rect">
            <a:avLst/>
          </a:prstGeom>
        </p:spPr>
        <p:txBody>
          <a:bodyPr/>
          <a:lstStyle/>
          <a:p>
            <a:pPr/>
            <a:r>
              <a:t>Don’t Share Your Password</a:t>
            </a:r>
          </a:p>
        </p:txBody>
      </p:sp>
    </p:spTree>
  </p:cSld>
  <p:clrMapOvr>
    <a:masterClrMapping/>
  </p:clrMapOvr>
  <mc:AlternateContent xmlns:mc="http://schemas.openxmlformats.org/markup-compatibility/2006">
    <mc:Choice xmlns:p14="http://schemas.microsoft.com/office/powerpoint/2010/main" Requires="p14">
      <p:transition spd="med" advClick="1" p14:dur="1000">
        <p:dissolve/>
      </p:transition>
    </mc:Choice>
    <mc:Fallback>
      <p:transition spd="med">
        <p:fade/>
      </p:transition>
    </mc:Fallback>
  </mc:AlternateContent>
</p:sld>
</file>

<file path=ppt/theme/theme1.xml><?xml version="1.0" encoding="utf-8"?>
<a:theme xmlns:a="http://schemas.openxmlformats.org/drawingml/2006/main" xmlns:r="http://schemas.openxmlformats.org/officeDocument/2006/relationships" name="Black">
  <a:themeElements>
    <a:clrScheme name="Black">
      <a:dk1>
        <a:srgbClr val="000000"/>
      </a:dk1>
      <a:lt1>
        <a:srgbClr val="000000"/>
      </a:lt1>
      <a:dk2>
        <a:srgbClr val="A7A7A7"/>
      </a:dk2>
      <a:lt2>
        <a:srgbClr val="535353"/>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a:ea typeface="Helvetica"/>
        <a:cs typeface="Helvetica"/>
      </a:majorFont>
      <a:minorFont>
        <a:latin typeface="Helvetica Neue"/>
        <a:ea typeface="Helvetica Neue"/>
        <a:cs typeface="Helvetica Neue"/>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Black">
  <a:themeElements>
    <a:clrScheme name="Black">
      <a:dk1>
        <a:srgbClr val="000000"/>
      </a:dk1>
      <a:lt1>
        <a:srgbClr val="FFFFFF"/>
      </a:lt1>
      <a:dk2>
        <a:srgbClr val="A7A7A7"/>
      </a:dk2>
      <a:lt2>
        <a:srgbClr val="535353"/>
      </a:lt2>
      <a:accent1>
        <a:srgbClr val="0076BA"/>
      </a:accent1>
      <a:accent2>
        <a:srgbClr val="00A89D"/>
      </a:accent2>
      <a:accent3>
        <a:srgbClr val="1DB100"/>
      </a:accent3>
      <a:accent4>
        <a:srgbClr val="F8BA00"/>
      </a:accent4>
      <a:accent5>
        <a:srgbClr val="EE220C"/>
      </a:accent5>
      <a:accent6>
        <a:srgbClr val="CB297B"/>
      </a:accent6>
      <a:hlink>
        <a:srgbClr val="0000FF"/>
      </a:hlink>
      <a:folHlink>
        <a:srgbClr val="FF00FF"/>
      </a:folHlink>
    </a:clrScheme>
    <a:fontScheme name="Black">
      <a:majorFont>
        <a:latin typeface="Helvetica"/>
        <a:ea typeface="Helvetica"/>
        <a:cs typeface="Helvetica"/>
      </a:majorFont>
      <a:minorFont>
        <a:latin typeface="Helvetica Neue"/>
        <a:ea typeface="Helvetica Neue"/>
        <a:cs typeface="Helvetica Neue"/>
      </a:minorFont>
    </a:fontScheme>
    <a:fmtScheme name="Black">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25400" cap="flat">
          <a:solidFill>
            <a:schemeClr val="accent1"/>
          </a:solidFill>
          <a:prstDash val="solid"/>
          <a:round/>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upright="0">
        <a:spAutoFit/>
      </a:bodyPr>
      <a:lstStyle>
        <a:defPPr marL="0" marR="0" indent="0" algn="ctr" defTabSz="584200" rtl="0" fontAlgn="auto" latinLnBrk="0" hangingPunct="0">
          <a:lnSpc>
            <a:spcPct val="100000"/>
          </a:lnSpc>
          <a:spcBef>
            <a:spcPts val="0"/>
          </a:spcBef>
          <a:spcAft>
            <a:spcPts val="0"/>
          </a:spcAft>
          <a:buClrTx/>
          <a:buSzTx/>
          <a:buFontTx/>
          <a:buNone/>
          <a:tabLst/>
          <a:defRPr b="0" baseline="0" cap="none" i="0" spc="0" strike="noStrike" sz="2400" u="none" kumimoji="0" normalizeH="0">
            <a:ln>
              <a:noFill/>
            </a:ln>
            <a:solidFill>
              <a:srgbClr val="000000"/>
            </a:solidFill>
            <a:effectLst/>
            <a:uFillTx/>
            <a:latin typeface="Helvetica Neue Medium"/>
            <a:ea typeface="Helvetica Neue Medium"/>
            <a:cs typeface="Helvetica Neue Medium"/>
            <a:sym typeface="Helvetica Neue Medium"/>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